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8B7265-1DE5-4061-856B-CF1A2CA79768}" type="datetimeFigureOut">
              <a:rPr lang="en-PH" smtClean="0"/>
              <a:t>11/30/2016</a:t>
            </a:fld>
            <a:endParaRPr lang="en-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BFF2B6-F4DA-4A16-87A1-DD32B9B400AA}" type="slidenum">
              <a:rPr lang="en-PH" smtClean="0"/>
              <a:t>‹#›</a:t>
            </a:fld>
            <a:endParaRPr lang="en-PH"/>
          </a:p>
        </p:txBody>
      </p:sp>
    </p:spTree>
    <p:extLst>
      <p:ext uri="{BB962C8B-B14F-4D97-AF65-F5344CB8AC3E}">
        <p14:creationId xmlns:p14="http://schemas.microsoft.com/office/powerpoint/2010/main" val="419949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p:sp>
      <p:sp>
        <p:nvSpPr>
          <p:cNvPr id="51203"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PH" altLang="en-US" smtClean="0">
              <a:latin typeface="Arial" charset="0"/>
            </a:endParaRPr>
          </a:p>
        </p:txBody>
      </p:sp>
      <p:sp>
        <p:nvSpPr>
          <p:cNvPr id="51204" name="Slide Number Placeholder 3"/>
          <p:cNvSpPr>
            <a:spLocks noGrp="1"/>
          </p:cNvSpPr>
          <p:nvPr>
            <p:ph type="sldNum" sz="quarter" idx="5"/>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6600CC"/>
                </a:solidFill>
                <a:latin typeface="Arial" charset="0"/>
                <a:ea typeface="SimSun" pitchFamily="2" charset="-122"/>
              </a:defRPr>
            </a:lvl1pPr>
            <a:lvl2pPr marL="742950" indent="-285750">
              <a:defRPr sz="2400">
                <a:solidFill>
                  <a:srgbClr val="6600CC"/>
                </a:solidFill>
                <a:latin typeface="Arial" charset="0"/>
                <a:ea typeface="SimSun" pitchFamily="2" charset="-122"/>
              </a:defRPr>
            </a:lvl2pPr>
            <a:lvl3pPr marL="1143000" indent="-228600">
              <a:defRPr sz="2400">
                <a:solidFill>
                  <a:srgbClr val="6600CC"/>
                </a:solidFill>
                <a:latin typeface="Arial" charset="0"/>
                <a:ea typeface="SimSun" pitchFamily="2" charset="-122"/>
              </a:defRPr>
            </a:lvl3pPr>
            <a:lvl4pPr marL="1600200" indent="-228600">
              <a:defRPr sz="2400">
                <a:solidFill>
                  <a:srgbClr val="6600CC"/>
                </a:solidFill>
                <a:latin typeface="Arial" charset="0"/>
                <a:ea typeface="SimSun" pitchFamily="2" charset="-122"/>
              </a:defRPr>
            </a:lvl4pPr>
            <a:lvl5pPr marL="2057400" indent="-228600">
              <a:defRPr sz="2400">
                <a:solidFill>
                  <a:srgbClr val="6600CC"/>
                </a:solidFill>
                <a:latin typeface="Arial" charset="0"/>
                <a:ea typeface="SimSun" pitchFamily="2" charset="-122"/>
              </a:defRPr>
            </a:lvl5pPr>
            <a:lvl6pPr marL="2514600" indent="-228600" eaLnBrk="0" fontAlgn="base" hangingPunct="0">
              <a:spcBef>
                <a:spcPct val="0"/>
              </a:spcBef>
              <a:spcAft>
                <a:spcPct val="0"/>
              </a:spcAft>
              <a:defRPr sz="2400">
                <a:solidFill>
                  <a:srgbClr val="6600CC"/>
                </a:solidFill>
                <a:latin typeface="Arial" charset="0"/>
                <a:ea typeface="SimSun" pitchFamily="2" charset="-122"/>
              </a:defRPr>
            </a:lvl6pPr>
            <a:lvl7pPr marL="2971800" indent="-228600" eaLnBrk="0" fontAlgn="base" hangingPunct="0">
              <a:spcBef>
                <a:spcPct val="0"/>
              </a:spcBef>
              <a:spcAft>
                <a:spcPct val="0"/>
              </a:spcAft>
              <a:defRPr sz="2400">
                <a:solidFill>
                  <a:srgbClr val="6600CC"/>
                </a:solidFill>
                <a:latin typeface="Arial" charset="0"/>
                <a:ea typeface="SimSun" pitchFamily="2" charset="-122"/>
              </a:defRPr>
            </a:lvl7pPr>
            <a:lvl8pPr marL="3429000" indent="-228600" eaLnBrk="0" fontAlgn="base" hangingPunct="0">
              <a:spcBef>
                <a:spcPct val="0"/>
              </a:spcBef>
              <a:spcAft>
                <a:spcPct val="0"/>
              </a:spcAft>
              <a:defRPr sz="2400">
                <a:solidFill>
                  <a:srgbClr val="6600CC"/>
                </a:solidFill>
                <a:latin typeface="Arial" charset="0"/>
                <a:ea typeface="SimSun" pitchFamily="2" charset="-122"/>
              </a:defRPr>
            </a:lvl8pPr>
            <a:lvl9pPr marL="3886200" indent="-228600" eaLnBrk="0" fontAlgn="base" hangingPunct="0">
              <a:spcBef>
                <a:spcPct val="0"/>
              </a:spcBef>
              <a:spcAft>
                <a:spcPct val="0"/>
              </a:spcAft>
              <a:defRPr sz="2400">
                <a:solidFill>
                  <a:srgbClr val="6600CC"/>
                </a:solidFill>
                <a:latin typeface="Arial" charset="0"/>
                <a:ea typeface="SimSun" pitchFamily="2" charset="-122"/>
              </a:defRPr>
            </a:lvl9pPr>
          </a:lstStyle>
          <a:p>
            <a:fld id="{1001D7DA-72A7-4D1D-A769-AF6FC14A03C9}" type="slidenum">
              <a:rPr lang="en-US" altLang="en-US"/>
              <a:pPr/>
              <a:t>38</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PH"/>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PH"/>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6600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6600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7D971A-5BAE-4265-9900-51D020728BCB}" type="slidenum">
              <a:rPr lang="en-US" altLang="en-US">
                <a:solidFill>
                  <a:srgbClr val="6600CC"/>
                </a:solidFill>
              </a:rPr>
              <a:pPr>
                <a:defRPr/>
              </a:pPr>
              <a:t>‹#›</a:t>
            </a:fld>
            <a:endParaRPr lang="en-US" sz="2400">
              <a:solidFill>
                <a:srgbClr val="6600CC"/>
              </a:solidFill>
              <a:latin typeface="Arial" pitchFamily="34" charset="0"/>
            </a:endParaRPr>
          </a:p>
        </p:txBody>
      </p:sp>
    </p:spTree>
    <p:extLst>
      <p:ext uri="{BB962C8B-B14F-4D97-AF65-F5344CB8AC3E}">
        <p14:creationId xmlns:p14="http://schemas.microsoft.com/office/powerpoint/2010/main" val="1962238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6600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6600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286B28-891C-4896-BC5A-117BFEA00C21}" type="slidenum">
              <a:rPr lang="en-US" altLang="en-US">
                <a:solidFill>
                  <a:srgbClr val="6600CC"/>
                </a:solidFill>
              </a:rPr>
              <a:pPr>
                <a:defRPr/>
              </a:pPr>
              <a:t>‹#›</a:t>
            </a:fld>
            <a:endParaRPr lang="en-US" sz="2400">
              <a:solidFill>
                <a:srgbClr val="6600CC"/>
              </a:solidFill>
              <a:latin typeface="Arial" pitchFamily="34" charset="0"/>
            </a:endParaRPr>
          </a:p>
        </p:txBody>
      </p:sp>
    </p:spTree>
    <p:extLst>
      <p:ext uri="{BB962C8B-B14F-4D97-AF65-F5344CB8AC3E}">
        <p14:creationId xmlns:p14="http://schemas.microsoft.com/office/powerpoint/2010/main" val="2730351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6600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6600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711846E-9052-4D6A-A50A-008D6404F412}" type="slidenum">
              <a:rPr lang="en-US" altLang="en-US">
                <a:solidFill>
                  <a:srgbClr val="6600CC"/>
                </a:solidFill>
              </a:rPr>
              <a:pPr>
                <a:defRPr/>
              </a:pPr>
              <a:t>‹#›</a:t>
            </a:fld>
            <a:endParaRPr lang="en-US" sz="2400">
              <a:solidFill>
                <a:srgbClr val="6600CC"/>
              </a:solidFill>
              <a:latin typeface="Arial" pitchFamily="34" charset="0"/>
            </a:endParaRPr>
          </a:p>
        </p:txBody>
      </p:sp>
    </p:spTree>
    <p:extLst>
      <p:ext uri="{BB962C8B-B14F-4D97-AF65-F5344CB8AC3E}">
        <p14:creationId xmlns:p14="http://schemas.microsoft.com/office/powerpoint/2010/main" val="985094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PH"/>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6600CC"/>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6600CC"/>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D088CAB-7678-46B2-8DCC-A382EBC518CB}" type="slidenum">
              <a:rPr lang="en-US" altLang="en-US">
                <a:solidFill>
                  <a:srgbClr val="6600CC"/>
                </a:solidFill>
              </a:rPr>
              <a:pPr>
                <a:defRPr/>
              </a:pPr>
              <a:t>‹#›</a:t>
            </a:fld>
            <a:endParaRPr lang="en-US" sz="2400">
              <a:solidFill>
                <a:srgbClr val="6600CC"/>
              </a:solidFill>
              <a:latin typeface="Arial" pitchFamily="34" charset="0"/>
            </a:endParaRPr>
          </a:p>
        </p:txBody>
      </p:sp>
    </p:spTree>
    <p:extLst>
      <p:ext uri="{BB962C8B-B14F-4D97-AF65-F5344CB8AC3E}">
        <p14:creationId xmlns:p14="http://schemas.microsoft.com/office/powerpoint/2010/main" val="2112855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6600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6600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DBC6C4C-7E73-4CA2-9B10-16599B77AB56}" type="slidenum">
              <a:rPr lang="en-US" altLang="en-US">
                <a:solidFill>
                  <a:srgbClr val="6600CC"/>
                </a:solidFill>
              </a:rPr>
              <a:pPr>
                <a:defRPr/>
              </a:pPr>
              <a:t>‹#›</a:t>
            </a:fld>
            <a:endParaRPr lang="en-US" sz="2400">
              <a:solidFill>
                <a:srgbClr val="6600CC"/>
              </a:solidFill>
              <a:latin typeface="Arial" pitchFamily="34" charset="0"/>
            </a:endParaRPr>
          </a:p>
        </p:txBody>
      </p:sp>
    </p:spTree>
    <p:extLst>
      <p:ext uri="{BB962C8B-B14F-4D97-AF65-F5344CB8AC3E}">
        <p14:creationId xmlns:p14="http://schemas.microsoft.com/office/powerpoint/2010/main" val="686806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6600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6600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2F7002F-619F-48F5-A105-A71FF0BA62AE}" type="slidenum">
              <a:rPr lang="en-US" altLang="en-US">
                <a:solidFill>
                  <a:srgbClr val="6600CC"/>
                </a:solidFill>
              </a:rPr>
              <a:pPr>
                <a:defRPr/>
              </a:pPr>
              <a:t>‹#›</a:t>
            </a:fld>
            <a:endParaRPr lang="en-US" sz="2400">
              <a:solidFill>
                <a:srgbClr val="6600CC"/>
              </a:solidFill>
              <a:latin typeface="Arial" pitchFamily="34" charset="0"/>
            </a:endParaRPr>
          </a:p>
        </p:txBody>
      </p:sp>
    </p:spTree>
    <p:extLst>
      <p:ext uri="{BB962C8B-B14F-4D97-AF65-F5344CB8AC3E}">
        <p14:creationId xmlns:p14="http://schemas.microsoft.com/office/powerpoint/2010/main" val="1659689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6600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6600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475D87E-726B-4860-AED5-719078A856BF}" type="slidenum">
              <a:rPr lang="en-US" altLang="en-US">
                <a:solidFill>
                  <a:srgbClr val="6600CC"/>
                </a:solidFill>
              </a:rPr>
              <a:pPr>
                <a:defRPr/>
              </a:pPr>
              <a:t>‹#›</a:t>
            </a:fld>
            <a:endParaRPr lang="en-US" sz="2400">
              <a:solidFill>
                <a:srgbClr val="6600CC"/>
              </a:solidFill>
              <a:latin typeface="Arial" pitchFamily="34" charset="0"/>
            </a:endParaRPr>
          </a:p>
        </p:txBody>
      </p:sp>
    </p:spTree>
    <p:extLst>
      <p:ext uri="{BB962C8B-B14F-4D97-AF65-F5344CB8AC3E}">
        <p14:creationId xmlns:p14="http://schemas.microsoft.com/office/powerpoint/2010/main" val="2978327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6600CC"/>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6600CC"/>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3A6F2FD-5226-401F-9473-FF9A18F1C840}" type="slidenum">
              <a:rPr lang="en-US" altLang="en-US">
                <a:solidFill>
                  <a:srgbClr val="6600CC"/>
                </a:solidFill>
              </a:rPr>
              <a:pPr>
                <a:defRPr/>
              </a:pPr>
              <a:t>‹#›</a:t>
            </a:fld>
            <a:endParaRPr lang="en-US" sz="2400">
              <a:solidFill>
                <a:srgbClr val="6600CC"/>
              </a:solidFill>
              <a:latin typeface="Arial" pitchFamily="34" charset="0"/>
            </a:endParaRPr>
          </a:p>
        </p:txBody>
      </p:sp>
    </p:spTree>
    <p:extLst>
      <p:ext uri="{BB962C8B-B14F-4D97-AF65-F5344CB8AC3E}">
        <p14:creationId xmlns:p14="http://schemas.microsoft.com/office/powerpoint/2010/main" val="2874537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6600CC"/>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6600CC"/>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74E829C-69E5-4A19-BB60-D83A3A4AC663}" type="slidenum">
              <a:rPr lang="en-US" altLang="en-US">
                <a:solidFill>
                  <a:srgbClr val="6600CC"/>
                </a:solidFill>
              </a:rPr>
              <a:pPr>
                <a:defRPr/>
              </a:pPr>
              <a:t>‹#›</a:t>
            </a:fld>
            <a:endParaRPr lang="en-US" sz="2400">
              <a:solidFill>
                <a:srgbClr val="6600CC"/>
              </a:solidFill>
              <a:latin typeface="Arial" pitchFamily="34" charset="0"/>
            </a:endParaRPr>
          </a:p>
        </p:txBody>
      </p:sp>
    </p:spTree>
    <p:extLst>
      <p:ext uri="{BB962C8B-B14F-4D97-AF65-F5344CB8AC3E}">
        <p14:creationId xmlns:p14="http://schemas.microsoft.com/office/powerpoint/2010/main" val="3025949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6600CC"/>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6600CC"/>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4FA7A77-6142-4FD4-91E3-1E1F1C4B1F71}" type="slidenum">
              <a:rPr lang="en-US" altLang="en-US">
                <a:solidFill>
                  <a:srgbClr val="6600CC"/>
                </a:solidFill>
              </a:rPr>
              <a:pPr>
                <a:defRPr/>
              </a:pPr>
              <a:t>‹#›</a:t>
            </a:fld>
            <a:endParaRPr lang="en-US" sz="2400">
              <a:solidFill>
                <a:srgbClr val="6600CC"/>
              </a:solidFill>
              <a:latin typeface="Arial" pitchFamily="34" charset="0"/>
            </a:endParaRPr>
          </a:p>
        </p:txBody>
      </p:sp>
    </p:spTree>
    <p:extLst>
      <p:ext uri="{BB962C8B-B14F-4D97-AF65-F5344CB8AC3E}">
        <p14:creationId xmlns:p14="http://schemas.microsoft.com/office/powerpoint/2010/main" val="1705071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6600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6600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80A5A0A-8D3C-4F7B-8AA4-060321F5CD80}" type="slidenum">
              <a:rPr lang="en-US" altLang="en-US">
                <a:solidFill>
                  <a:srgbClr val="6600CC"/>
                </a:solidFill>
              </a:rPr>
              <a:pPr>
                <a:defRPr/>
              </a:pPr>
              <a:t>‹#›</a:t>
            </a:fld>
            <a:endParaRPr lang="en-US" sz="2400">
              <a:solidFill>
                <a:srgbClr val="6600CC"/>
              </a:solidFill>
              <a:latin typeface="Arial" pitchFamily="34" charset="0"/>
            </a:endParaRPr>
          </a:p>
        </p:txBody>
      </p:sp>
    </p:spTree>
    <p:extLst>
      <p:ext uri="{BB962C8B-B14F-4D97-AF65-F5344CB8AC3E}">
        <p14:creationId xmlns:p14="http://schemas.microsoft.com/office/powerpoint/2010/main" val="3994818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PH" noProof="0" smtClean="0">
              <a:sym typeface="Times New Roman" pitchFamily="18"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6600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6600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A9C78D-0EE1-4480-970A-E7DDAC1FEB79}" type="slidenum">
              <a:rPr lang="en-US" altLang="en-US">
                <a:solidFill>
                  <a:srgbClr val="6600CC"/>
                </a:solidFill>
              </a:rPr>
              <a:pPr>
                <a:defRPr/>
              </a:pPr>
              <a:t>‹#›</a:t>
            </a:fld>
            <a:endParaRPr lang="en-US" sz="2400">
              <a:solidFill>
                <a:srgbClr val="6600CC"/>
              </a:solidFill>
              <a:latin typeface="Arial" pitchFamily="34" charset="0"/>
            </a:endParaRPr>
          </a:p>
        </p:txBody>
      </p:sp>
    </p:spTree>
    <p:extLst>
      <p:ext uri="{BB962C8B-B14F-4D97-AF65-F5344CB8AC3E}">
        <p14:creationId xmlns:p14="http://schemas.microsoft.com/office/powerpoint/2010/main" val="775193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idx="4294967295"/>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sym typeface="Times New Roman" pitchFamily="18" charset="0"/>
              </a:rPr>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sym typeface="Times New Roman" pitchFamily="18" charset="0"/>
              </a:rPr>
              <a:t>Click to edit Master text styles</a:t>
            </a:r>
          </a:p>
          <a:p>
            <a:pPr lvl="1"/>
            <a:r>
              <a:rPr lang="en-US" altLang="zh-CN" smtClean="0">
                <a:sym typeface="Times New Roman" pitchFamily="18" charset="0"/>
              </a:rPr>
              <a:t>Second level</a:t>
            </a:r>
          </a:p>
          <a:p>
            <a:pPr lvl="2"/>
            <a:r>
              <a:rPr lang="en-US" altLang="zh-CN" smtClean="0">
                <a:sym typeface="Times New Roman" pitchFamily="18" charset="0"/>
              </a:rPr>
              <a:t>Third level</a:t>
            </a:r>
          </a:p>
          <a:p>
            <a:pPr lvl="3"/>
            <a:r>
              <a:rPr lang="en-US" altLang="zh-CN" smtClean="0">
                <a:sym typeface="Times New Roman" pitchFamily="18" charset="0"/>
              </a:rPr>
              <a:t>Fourth level</a:t>
            </a:r>
          </a:p>
          <a:p>
            <a:pPr lvl="4"/>
            <a:r>
              <a:rPr lang="en-US" altLang="zh-CN" smtClean="0">
                <a:sym typeface="Times New Roman" pitchFamily="18" charset="0"/>
              </a:rPr>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mn-lt"/>
                <a:sym typeface="Times New Roman" pitchFamily="18" charset="0"/>
              </a:defRPr>
            </a:lvl1pPr>
          </a:lstStyle>
          <a:p>
            <a:pPr eaLnBrk="0" fontAlgn="base" hangingPunct="0">
              <a:spcBef>
                <a:spcPct val="0"/>
              </a:spcBef>
              <a:spcAft>
                <a:spcPct val="0"/>
              </a:spcAft>
              <a:defRPr/>
            </a:pPr>
            <a:endParaRPr lang="en-US">
              <a:solidFill>
                <a:srgbClr val="6600CC"/>
              </a:solidFill>
              <a:ea typeface="SimSun" pitchFamily="2" charset="-122"/>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sym typeface="Times New Roman" pitchFamily="18" charset="0"/>
              </a:defRPr>
            </a:lvl1pPr>
          </a:lstStyle>
          <a:p>
            <a:pPr eaLnBrk="0" fontAlgn="base" hangingPunct="0">
              <a:spcBef>
                <a:spcPct val="0"/>
              </a:spcBef>
              <a:spcAft>
                <a:spcPct val="0"/>
              </a:spcAft>
              <a:defRPr/>
            </a:pPr>
            <a:endParaRPr lang="en-US">
              <a:solidFill>
                <a:srgbClr val="6600CC"/>
              </a:solidFill>
              <a:ea typeface="SimSun" pitchFamily="2" charset="-122"/>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sym typeface="Times New Roman" pitchFamily="18" charset="0"/>
              </a:defRPr>
            </a:lvl1pPr>
          </a:lstStyle>
          <a:p>
            <a:pPr eaLnBrk="0" fontAlgn="base" hangingPunct="0">
              <a:spcBef>
                <a:spcPct val="0"/>
              </a:spcBef>
              <a:spcAft>
                <a:spcPct val="0"/>
              </a:spcAft>
              <a:defRPr/>
            </a:pPr>
            <a:fld id="{B31E6DCD-3B17-4D2C-98AD-3D0594683C25}" type="slidenum">
              <a:rPr lang="en-US" altLang="en-US">
                <a:solidFill>
                  <a:srgbClr val="6600CC"/>
                </a:solidFill>
                <a:ea typeface="SimSun" pitchFamily="2" charset="-122"/>
              </a:rPr>
              <a:pPr eaLnBrk="0" fontAlgn="base" hangingPunct="0">
                <a:spcBef>
                  <a:spcPct val="0"/>
                </a:spcBef>
                <a:spcAft>
                  <a:spcPct val="0"/>
                </a:spcAft>
                <a:defRPr/>
              </a:pPr>
              <a:t>‹#›</a:t>
            </a:fld>
            <a:endParaRPr lang="en-US" sz="2400">
              <a:solidFill>
                <a:srgbClr val="6600CC"/>
              </a:solidFill>
              <a:latin typeface="Arial" pitchFamily="34" charset="0"/>
              <a:ea typeface="SimSun" pitchFamily="2" charset="-122"/>
            </a:endParaRPr>
          </a:p>
        </p:txBody>
      </p:sp>
    </p:spTree>
    <p:extLst>
      <p:ext uri="{BB962C8B-B14F-4D97-AF65-F5344CB8AC3E}">
        <p14:creationId xmlns:p14="http://schemas.microsoft.com/office/powerpoint/2010/main" val="28764430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sym typeface="Times New Roman" pitchFamily="18" charset="0"/>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sym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sym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sym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sym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cs typeface="Times New Roman" pitchFamily="18" charset="0"/>
          <a:sym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cs typeface="Times New Roman" pitchFamily="18" charset="0"/>
          <a:sym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cs typeface="Times New Roman" pitchFamily="18" charset="0"/>
          <a:sym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cs typeface="Times New Roman" pitchFamily="18" charset="0"/>
          <a:sym typeface="Times New Roman" pitchFamily="18" charset="0"/>
        </a:defRPr>
      </a:lvl9pPr>
    </p:titleStyle>
    <p:bodyStyle>
      <a:lvl1pPr marL="342900" indent="-342900" algn="l" defTabSz="0" rtl="0" eaLnBrk="0" fontAlgn="base" hangingPunct="0">
        <a:spcBef>
          <a:spcPct val="20000"/>
        </a:spcBef>
        <a:spcAft>
          <a:spcPct val="0"/>
        </a:spcAft>
        <a:buFont typeface="Arial" charset="0"/>
        <a:buChar char="•"/>
        <a:defRPr sz="3200">
          <a:solidFill>
            <a:schemeClr val="tx1"/>
          </a:solidFill>
          <a:latin typeface="+mn-lt"/>
          <a:ea typeface="+mn-ea"/>
          <a:cs typeface="+mn-cs"/>
          <a:sym typeface="Times New Roman" pitchFamily="18" charset="0"/>
        </a:defRPr>
      </a:lvl1pPr>
      <a:lvl2pPr marL="742950" indent="-285750" algn="l" defTabSz="0" rtl="0" eaLnBrk="0" fontAlgn="base" hangingPunct="0">
        <a:spcBef>
          <a:spcPct val="20000"/>
        </a:spcBef>
        <a:spcAft>
          <a:spcPct val="0"/>
        </a:spcAft>
        <a:buFont typeface="Arial" charset="0"/>
        <a:buChar char="–"/>
        <a:defRPr sz="2800">
          <a:solidFill>
            <a:schemeClr val="tx1"/>
          </a:solidFill>
          <a:latin typeface="+mn-lt"/>
          <a:cs typeface="+mn-cs"/>
          <a:sym typeface="Times New Roman" pitchFamily="18" charset="0"/>
        </a:defRPr>
      </a:lvl2pPr>
      <a:lvl3pPr marL="1143000" indent="-228600" algn="l" defTabSz="0" rtl="0" eaLnBrk="0" fontAlgn="base" hangingPunct="0">
        <a:spcBef>
          <a:spcPct val="20000"/>
        </a:spcBef>
        <a:spcAft>
          <a:spcPct val="0"/>
        </a:spcAft>
        <a:buFont typeface="Arial" charset="0"/>
        <a:buChar char="•"/>
        <a:defRPr sz="2400">
          <a:solidFill>
            <a:schemeClr val="tx1"/>
          </a:solidFill>
          <a:latin typeface="+mn-lt"/>
          <a:cs typeface="+mn-cs"/>
          <a:sym typeface="Times New Roman" pitchFamily="18" charset="0"/>
        </a:defRPr>
      </a:lvl3pPr>
      <a:lvl4pPr marL="1600200" indent="-228600" algn="l" defTabSz="0" rtl="0" eaLnBrk="0" fontAlgn="base" hangingPunct="0">
        <a:spcBef>
          <a:spcPct val="20000"/>
        </a:spcBef>
        <a:spcAft>
          <a:spcPct val="0"/>
        </a:spcAft>
        <a:buFont typeface="Arial" charset="0"/>
        <a:buChar char="–"/>
        <a:defRPr sz="2000">
          <a:solidFill>
            <a:schemeClr val="tx1"/>
          </a:solidFill>
          <a:latin typeface="+mn-lt"/>
          <a:cs typeface="+mn-cs"/>
          <a:sym typeface="Times New Roman" pitchFamily="18" charset="0"/>
        </a:defRPr>
      </a:lvl4pPr>
      <a:lvl5pPr marL="2057400" indent="-228600" algn="l" defTabSz="0" rtl="0" eaLnBrk="0" fontAlgn="base" hangingPunct="0">
        <a:spcBef>
          <a:spcPct val="20000"/>
        </a:spcBef>
        <a:spcAft>
          <a:spcPct val="0"/>
        </a:spcAft>
        <a:buFont typeface="Arial" charset="0"/>
        <a:buChar char="»"/>
        <a:defRPr sz="2000">
          <a:solidFill>
            <a:schemeClr val="tx1"/>
          </a:solidFill>
          <a:latin typeface="+mn-lt"/>
          <a:cs typeface="+mn-cs"/>
          <a:sym typeface="Times New Roman" pitchFamily="18" charset="0"/>
        </a:defRPr>
      </a:lvl5pPr>
      <a:lvl6pPr marL="2514600" indent="-228600" algn="l" defTabSz="0" rtl="0" eaLnBrk="0" fontAlgn="base" hangingPunct="0">
        <a:spcBef>
          <a:spcPct val="20000"/>
        </a:spcBef>
        <a:spcAft>
          <a:spcPct val="0"/>
        </a:spcAft>
        <a:buFont typeface="Arial" pitchFamily="34" charset="0"/>
        <a:buChar char="»"/>
        <a:defRPr sz="2000">
          <a:solidFill>
            <a:schemeClr val="tx1"/>
          </a:solidFill>
          <a:latin typeface="+mn-lt"/>
          <a:cs typeface="+mn-cs"/>
          <a:sym typeface="Times New Roman" pitchFamily="18" charset="0"/>
        </a:defRPr>
      </a:lvl6pPr>
      <a:lvl7pPr marL="2971800" indent="-228600" algn="l" defTabSz="0" rtl="0" eaLnBrk="0" fontAlgn="base" hangingPunct="0">
        <a:spcBef>
          <a:spcPct val="20000"/>
        </a:spcBef>
        <a:spcAft>
          <a:spcPct val="0"/>
        </a:spcAft>
        <a:buFont typeface="Arial" pitchFamily="34" charset="0"/>
        <a:buChar char="»"/>
        <a:defRPr sz="2000">
          <a:solidFill>
            <a:schemeClr val="tx1"/>
          </a:solidFill>
          <a:latin typeface="+mn-lt"/>
          <a:cs typeface="+mn-cs"/>
          <a:sym typeface="Times New Roman" pitchFamily="18" charset="0"/>
        </a:defRPr>
      </a:lvl7pPr>
      <a:lvl8pPr marL="3429000" indent="-228600" algn="l" defTabSz="0" rtl="0" eaLnBrk="0" fontAlgn="base" hangingPunct="0">
        <a:spcBef>
          <a:spcPct val="20000"/>
        </a:spcBef>
        <a:spcAft>
          <a:spcPct val="0"/>
        </a:spcAft>
        <a:buFont typeface="Arial" pitchFamily="34" charset="0"/>
        <a:buChar char="»"/>
        <a:defRPr sz="2000">
          <a:solidFill>
            <a:schemeClr val="tx1"/>
          </a:solidFill>
          <a:latin typeface="+mn-lt"/>
          <a:cs typeface="+mn-cs"/>
          <a:sym typeface="Times New Roman" pitchFamily="18" charset="0"/>
        </a:defRPr>
      </a:lvl8pPr>
      <a:lvl9pPr marL="3886200" indent="-228600" algn="l" defTabSz="0" rtl="0" eaLnBrk="0" fontAlgn="base" hangingPunct="0">
        <a:spcBef>
          <a:spcPct val="20000"/>
        </a:spcBef>
        <a:spcAft>
          <a:spcPct val="0"/>
        </a:spcAft>
        <a:buFont typeface="Arial" pitchFamily="34" charset="0"/>
        <a:buChar char="»"/>
        <a:defRPr sz="2000">
          <a:solidFill>
            <a:schemeClr val="tx1"/>
          </a:solidFill>
          <a:latin typeface="+mn-lt"/>
          <a:cs typeface="+mn-cs"/>
          <a:sym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609600" y="2819400"/>
            <a:ext cx="7772400" cy="1143000"/>
          </a:xfrm>
        </p:spPr>
        <p:txBody>
          <a:bodyPr/>
          <a:lstStyle/>
          <a:p>
            <a:pPr eaLnBrk="1" hangingPunct="1"/>
            <a:r>
              <a:rPr lang="en-US" altLang="zh-CN" b="1" smtClean="0">
                <a:latin typeface="Arial" charset="0"/>
                <a:ea typeface="SimSun" pitchFamily="2" charset="-122"/>
                <a:sym typeface="Arial" charset="0"/>
              </a:rPr>
              <a:t>ORGANIZATIONS </a:t>
            </a:r>
            <a:br>
              <a:rPr lang="en-US" altLang="zh-CN" b="1" smtClean="0">
                <a:latin typeface="Arial" charset="0"/>
                <a:ea typeface="SimSun" pitchFamily="2" charset="-122"/>
                <a:sym typeface="Arial" charset="0"/>
              </a:rPr>
            </a:br>
            <a:r>
              <a:rPr lang="en-US" altLang="zh-CN" b="1" smtClean="0">
                <a:latin typeface="Arial" charset="0"/>
                <a:ea typeface="SimSun" pitchFamily="2" charset="-122"/>
                <a:sym typeface="Arial" charset="0"/>
              </a:rPr>
              <a:t>and </a:t>
            </a:r>
            <a:br>
              <a:rPr lang="en-US" altLang="zh-CN" b="1" smtClean="0">
                <a:latin typeface="Arial" charset="0"/>
                <a:ea typeface="SimSun" pitchFamily="2" charset="-122"/>
                <a:sym typeface="Arial" charset="0"/>
              </a:rPr>
            </a:br>
            <a:r>
              <a:rPr lang="en-US" altLang="zh-CN" b="1" smtClean="0">
                <a:latin typeface="Arial" charset="0"/>
                <a:ea typeface="SimSun" pitchFamily="2" charset="-122"/>
                <a:sym typeface="Arial" charset="0"/>
              </a:rPr>
              <a:t>MANAGEMENT</a:t>
            </a:r>
            <a:endParaRPr lang="en-US" altLang="zh-CN" smtClean="0">
              <a:ea typeface="SimSun" pitchFamily="2" charset="-122"/>
            </a:endParaRPr>
          </a:p>
        </p:txBody>
      </p:sp>
      <p:sp>
        <p:nvSpPr>
          <p:cNvPr id="2051" name="Content Placeholder 1"/>
          <p:cNvSpPr>
            <a:spLocks noGrp="1" noChangeArrowheads="1"/>
          </p:cNvSpPr>
          <p:nvPr>
            <p:ph idx="4294967295"/>
          </p:nvPr>
        </p:nvSpPr>
        <p:spPr/>
        <p:txBody>
          <a:bodyPr/>
          <a:lstStyle/>
          <a:p>
            <a:pPr eaLnBrk="1" hangingPunct="1"/>
            <a:endParaRPr lang="en-US" altLang="en-US" smtClean="0"/>
          </a:p>
        </p:txBody>
      </p:sp>
    </p:spTree>
    <p:extLst>
      <p:ext uri="{BB962C8B-B14F-4D97-AF65-F5344CB8AC3E}">
        <p14:creationId xmlns:p14="http://schemas.microsoft.com/office/powerpoint/2010/main" val="914083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General Environment (1)</a:t>
            </a:r>
            <a:r>
              <a:rPr lang="en-US" altLang="zh-CN" smtClean="0">
                <a:ea typeface="SimSun" pitchFamily="2" charset="-122"/>
              </a:rPr>
              <a:t> </a:t>
            </a:r>
          </a:p>
        </p:txBody>
      </p:sp>
      <p:sp>
        <p:nvSpPr>
          <p:cNvPr id="11267" name="Rectangle 3"/>
          <p:cNvSpPr>
            <a:spLocks noGrp="1" noChangeArrowheads="1"/>
          </p:cNvSpPr>
          <p:nvPr>
            <p:ph type="body" idx="4294967295"/>
          </p:nvPr>
        </p:nvSpPr>
        <p:spPr/>
        <p:txBody>
          <a:bodyPr/>
          <a:lstStyle/>
          <a:p>
            <a:pPr eaLnBrk="1" hangingPunct="1"/>
            <a:r>
              <a:rPr lang="en-US" altLang="zh-CN" sz="2800" smtClean="0">
                <a:latin typeface="Arial" charset="0"/>
                <a:ea typeface="SimSun" pitchFamily="2" charset="-122"/>
                <a:sym typeface="Arial" charset="0"/>
              </a:rPr>
              <a:t>The </a:t>
            </a:r>
            <a:r>
              <a:rPr lang="en-US" altLang="zh-CN" sz="2800" i="1" smtClean="0">
                <a:latin typeface="Arial" charset="0"/>
                <a:ea typeface="SimSun" pitchFamily="2" charset="-122"/>
                <a:sym typeface="Arial" charset="0"/>
              </a:rPr>
              <a:t>economic dimension </a:t>
            </a:r>
            <a:r>
              <a:rPr lang="en-US" altLang="zh-CN" sz="2800" smtClean="0">
                <a:latin typeface="Arial" charset="0"/>
                <a:ea typeface="SimSun" pitchFamily="2" charset="-122"/>
                <a:sym typeface="Arial" charset="0"/>
              </a:rPr>
              <a:t>inflation, interest rates, unemployment, and demand. </a:t>
            </a:r>
          </a:p>
          <a:p>
            <a:pPr eaLnBrk="1" hangingPunct="1"/>
            <a:r>
              <a:rPr lang="en-US" altLang="zh-CN" sz="2800" smtClean="0">
                <a:latin typeface="Arial" charset="0"/>
                <a:ea typeface="SimSun" pitchFamily="2" charset="-122"/>
                <a:sym typeface="Arial" charset="0"/>
              </a:rPr>
              <a:t>The </a:t>
            </a:r>
            <a:r>
              <a:rPr lang="en-US" altLang="zh-CN" sz="2800" i="1" smtClean="0">
                <a:latin typeface="Arial" charset="0"/>
                <a:ea typeface="SimSun" pitchFamily="2" charset="-122"/>
                <a:sym typeface="Arial" charset="0"/>
              </a:rPr>
              <a:t>technological dimension </a:t>
            </a:r>
            <a:r>
              <a:rPr lang="en-US" altLang="zh-CN" sz="2800" smtClean="0">
                <a:latin typeface="Arial" charset="0"/>
                <a:ea typeface="SimSun" pitchFamily="2" charset="-122"/>
                <a:sym typeface="Arial" charset="0"/>
              </a:rPr>
              <a:t>refers to the methods available for converting resources into products or services. </a:t>
            </a:r>
          </a:p>
          <a:p>
            <a:pPr eaLnBrk="1" hangingPunct="1"/>
            <a:r>
              <a:rPr lang="en-US" altLang="zh-CN" sz="2800" smtClean="0">
                <a:latin typeface="Arial" charset="0"/>
                <a:ea typeface="SimSun" pitchFamily="2" charset="-122"/>
                <a:sym typeface="Arial" charset="0"/>
              </a:rPr>
              <a:t>The </a:t>
            </a:r>
            <a:r>
              <a:rPr lang="en-US" altLang="zh-CN" sz="2800" i="1" smtClean="0">
                <a:latin typeface="Arial" charset="0"/>
                <a:ea typeface="SimSun" pitchFamily="2" charset="-122"/>
                <a:sym typeface="Arial" charset="0"/>
              </a:rPr>
              <a:t>socio-cultural dimension,</a:t>
            </a:r>
            <a:r>
              <a:rPr lang="en-US" altLang="zh-CN" sz="2800" smtClean="0">
                <a:latin typeface="Arial" charset="0"/>
                <a:ea typeface="SimSun" pitchFamily="2" charset="-122"/>
                <a:sym typeface="Arial" charset="0"/>
              </a:rPr>
              <a:t> customs, mores, values, and demographic characteristics of the society in which the organization functions. </a:t>
            </a:r>
          </a:p>
          <a:p>
            <a:pPr eaLnBrk="1" hangingPunct="1"/>
            <a:endParaRPr lang="en-US" altLang="zh-CN" sz="2800" smtClean="0">
              <a:ea typeface="SimSun" pitchFamily="2" charset="-122"/>
            </a:endParaRPr>
          </a:p>
        </p:txBody>
      </p:sp>
    </p:spTree>
    <p:extLst>
      <p:ext uri="{BB962C8B-B14F-4D97-AF65-F5344CB8AC3E}">
        <p14:creationId xmlns:p14="http://schemas.microsoft.com/office/powerpoint/2010/main" val="4080272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General Environment (2)</a:t>
            </a:r>
            <a:endParaRPr lang="en-US" altLang="zh-CN" smtClean="0">
              <a:ea typeface="SimSun" pitchFamily="2" charset="-122"/>
            </a:endParaRPr>
          </a:p>
        </p:txBody>
      </p:sp>
      <p:sp>
        <p:nvSpPr>
          <p:cNvPr id="12291" name="Rectangle 3"/>
          <p:cNvSpPr>
            <a:spLocks noGrp="1" noChangeArrowheads="1"/>
          </p:cNvSpPr>
          <p:nvPr>
            <p:ph type="body" idx="4294967295"/>
          </p:nvPr>
        </p:nvSpPr>
        <p:spPr/>
        <p:txBody>
          <a:bodyPr/>
          <a:lstStyle/>
          <a:p>
            <a:pPr eaLnBrk="1" hangingPunct="1"/>
            <a:r>
              <a:rPr lang="en-US" altLang="zh-CN" smtClean="0">
                <a:latin typeface="Arial" charset="0"/>
                <a:ea typeface="SimSun" pitchFamily="2" charset="-122"/>
                <a:sym typeface="Arial" charset="0"/>
              </a:rPr>
              <a:t>The </a:t>
            </a:r>
            <a:r>
              <a:rPr lang="en-US" altLang="zh-CN" i="1" smtClean="0">
                <a:latin typeface="Arial" charset="0"/>
                <a:ea typeface="SimSun" pitchFamily="2" charset="-122"/>
                <a:sym typeface="Arial" charset="0"/>
              </a:rPr>
              <a:t>political-legal dimension </a:t>
            </a:r>
            <a:r>
              <a:rPr lang="en-US" altLang="zh-CN" smtClean="0">
                <a:latin typeface="Arial" charset="0"/>
                <a:ea typeface="SimSun" pitchFamily="2" charset="-122"/>
                <a:sym typeface="Arial" charset="0"/>
              </a:rPr>
              <a:t>refers to government regulation of business and the relationship between business and government. </a:t>
            </a:r>
          </a:p>
          <a:p>
            <a:pPr eaLnBrk="1" hangingPunct="1"/>
            <a:r>
              <a:rPr lang="en-US" altLang="zh-CN" smtClean="0">
                <a:latin typeface="Arial" charset="0"/>
                <a:ea typeface="SimSun" pitchFamily="2" charset="-122"/>
                <a:sym typeface="Arial" charset="0"/>
              </a:rPr>
              <a:t>The </a:t>
            </a:r>
            <a:r>
              <a:rPr lang="en-US" altLang="zh-CN" i="1" smtClean="0">
                <a:latin typeface="Arial" charset="0"/>
                <a:ea typeface="SimSun" pitchFamily="2" charset="-122"/>
                <a:sym typeface="Arial" charset="0"/>
              </a:rPr>
              <a:t>international dimension</a:t>
            </a:r>
            <a:r>
              <a:rPr lang="en-US" altLang="zh-CN" smtClean="0">
                <a:latin typeface="Arial" charset="0"/>
                <a:ea typeface="SimSun" pitchFamily="2" charset="-122"/>
                <a:sym typeface="Arial" charset="0"/>
              </a:rPr>
              <a:t> refers to the extent to which an organization is involved in or affected by business in other countries.</a:t>
            </a:r>
          </a:p>
          <a:p>
            <a:pPr eaLnBrk="1" hangingPunct="1"/>
            <a:endParaRPr lang="en-US" altLang="zh-CN" smtClean="0">
              <a:ea typeface="SimSun" pitchFamily="2" charset="-122"/>
            </a:endParaRPr>
          </a:p>
        </p:txBody>
      </p:sp>
    </p:spTree>
    <p:extLst>
      <p:ext uri="{BB962C8B-B14F-4D97-AF65-F5344CB8AC3E}">
        <p14:creationId xmlns:p14="http://schemas.microsoft.com/office/powerpoint/2010/main" val="7040784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Task Environment</a:t>
            </a:r>
            <a:endParaRPr lang="en-US" altLang="zh-CN" smtClean="0">
              <a:ea typeface="SimSun" pitchFamily="2" charset="-122"/>
            </a:endParaRPr>
          </a:p>
        </p:txBody>
      </p:sp>
      <p:sp>
        <p:nvSpPr>
          <p:cNvPr id="13315" name="Rectangle 3"/>
          <p:cNvSpPr>
            <a:spLocks noGrp="1" noChangeArrowheads="1"/>
          </p:cNvSpPr>
          <p:nvPr>
            <p:ph type="body" idx="4294967295"/>
          </p:nvPr>
        </p:nvSpPr>
        <p:spPr/>
        <p:txBody>
          <a:bodyPr/>
          <a:lstStyle/>
          <a:p>
            <a:pPr eaLnBrk="1" hangingPunct="1"/>
            <a:r>
              <a:rPr lang="en-US" altLang="zh-CN" smtClean="0">
                <a:latin typeface="Arial" charset="0"/>
                <a:ea typeface="SimSun" pitchFamily="2" charset="-122"/>
                <a:sym typeface="Arial" charset="0"/>
              </a:rPr>
              <a:t>Organizations exist to accomplish one or more tasks</a:t>
            </a:r>
            <a:endParaRPr lang="en-US" altLang="zh-CN" smtClean="0">
              <a:ea typeface="SimSun" pitchFamily="2" charset="-122"/>
            </a:endParaRPr>
          </a:p>
        </p:txBody>
      </p:sp>
    </p:spTree>
    <p:extLst>
      <p:ext uri="{BB962C8B-B14F-4D97-AF65-F5344CB8AC3E}">
        <p14:creationId xmlns:p14="http://schemas.microsoft.com/office/powerpoint/2010/main" val="679178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Task Environment Actors</a:t>
            </a:r>
            <a:r>
              <a:rPr lang="en-US" altLang="zh-CN" smtClean="0">
                <a:latin typeface="Arial Unicode MS" pitchFamily="34" charset="-128"/>
                <a:ea typeface="Arial Unicode MS" pitchFamily="34" charset="-128"/>
                <a:cs typeface="Arial Unicode MS" pitchFamily="34" charset="-128"/>
                <a:sym typeface="Arial Unicode MS" pitchFamily="34" charset="-128"/>
              </a:rPr>
              <a:t/>
            </a:r>
            <a:br>
              <a:rPr lang="en-US" altLang="zh-CN" smtClean="0">
                <a:latin typeface="Arial Unicode MS" pitchFamily="34" charset="-128"/>
                <a:ea typeface="Arial Unicode MS" pitchFamily="34" charset="-128"/>
                <a:cs typeface="Arial Unicode MS" pitchFamily="34" charset="-128"/>
                <a:sym typeface="Arial Unicode MS" pitchFamily="34" charset="-128"/>
              </a:rPr>
            </a:br>
            <a:endParaRPr lang="en-US" altLang="zh-CN" smtClean="0">
              <a:latin typeface="Arial Unicode MS" pitchFamily="34" charset="-128"/>
              <a:ea typeface="Arial Unicode MS" pitchFamily="34" charset="-128"/>
              <a:cs typeface="Arial Unicode MS" pitchFamily="34" charset="-128"/>
              <a:sym typeface="Arial Unicode MS" pitchFamily="34" charset="-128"/>
            </a:endParaRPr>
          </a:p>
        </p:txBody>
      </p:sp>
      <p:sp>
        <p:nvSpPr>
          <p:cNvPr id="14339" name="Rectangle 3"/>
          <p:cNvSpPr>
            <a:spLocks noGrp="1" noChangeArrowheads="1"/>
          </p:cNvSpPr>
          <p:nvPr>
            <p:ph type="body" idx="4294967295"/>
          </p:nvPr>
        </p:nvSpPr>
        <p:spPr>
          <a:xfrm>
            <a:off x="457200" y="1905000"/>
            <a:ext cx="7772400" cy="4114800"/>
          </a:xfrm>
        </p:spPr>
        <p:txBody>
          <a:bodyPr/>
          <a:lstStyle/>
          <a:p>
            <a:pPr eaLnBrk="1" hangingPunct="1"/>
            <a:r>
              <a:rPr lang="en-US" altLang="zh-CN" i="1" smtClean="0">
                <a:latin typeface="Arial" charset="0"/>
                <a:ea typeface="SimSun" pitchFamily="2" charset="-122"/>
                <a:sym typeface="Arial" charset="0"/>
              </a:rPr>
              <a:t>Competitors </a:t>
            </a:r>
            <a:r>
              <a:rPr lang="en-US" altLang="zh-CN" smtClean="0">
                <a:latin typeface="Arial" charset="0"/>
                <a:ea typeface="SimSun" pitchFamily="2" charset="-122"/>
                <a:sym typeface="Arial" charset="0"/>
              </a:rPr>
              <a:t>are other organizations that compete for resources. </a:t>
            </a:r>
          </a:p>
          <a:p>
            <a:pPr eaLnBrk="1" hangingPunct="1"/>
            <a:r>
              <a:rPr lang="en-US" altLang="zh-CN" i="1" smtClean="0">
                <a:latin typeface="Arial" charset="0"/>
                <a:ea typeface="SimSun" pitchFamily="2" charset="-122"/>
                <a:sym typeface="Arial" charset="0"/>
              </a:rPr>
              <a:t>Customers </a:t>
            </a:r>
            <a:r>
              <a:rPr lang="en-US" altLang="zh-CN" smtClean="0">
                <a:latin typeface="Arial" charset="0"/>
                <a:ea typeface="SimSun" pitchFamily="2" charset="-122"/>
                <a:sym typeface="Arial" charset="0"/>
              </a:rPr>
              <a:t>are whoever pays money to acquire an organization's product or service. </a:t>
            </a:r>
          </a:p>
          <a:p>
            <a:pPr eaLnBrk="1" hangingPunct="1"/>
            <a:r>
              <a:rPr lang="en-US" altLang="zh-CN" i="1" smtClean="0">
                <a:latin typeface="Arial" charset="0"/>
                <a:ea typeface="SimSun" pitchFamily="2" charset="-122"/>
                <a:sym typeface="Arial" charset="0"/>
              </a:rPr>
              <a:t>Suppliers </a:t>
            </a:r>
            <a:r>
              <a:rPr lang="en-US" altLang="zh-CN" smtClean="0">
                <a:latin typeface="Arial" charset="0"/>
                <a:ea typeface="SimSun" pitchFamily="2" charset="-122"/>
                <a:sym typeface="Arial" charset="0"/>
              </a:rPr>
              <a:t>are organizations that provide resources for other organizations. </a:t>
            </a:r>
          </a:p>
          <a:p>
            <a:pPr eaLnBrk="1" hangingPunct="1"/>
            <a:endParaRPr lang="en-US" altLang="zh-CN" smtClean="0">
              <a:ea typeface="SimSun" pitchFamily="2" charset="-122"/>
            </a:endParaRPr>
          </a:p>
        </p:txBody>
      </p:sp>
    </p:spTree>
    <p:extLst>
      <p:ext uri="{BB962C8B-B14F-4D97-AF65-F5344CB8AC3E}">
        <p14:creationId xmlns:p14="http://schemas.microsoft.com/office/powerpoint/2010/main" val="692572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Task Environment Actors</a:t>
            </a:r>
            <a:endParaRPr lang="en-US" altLang="zh-CN" smtClean="0">
              <a:ea typeface="SimSun" pitchFamily="2" charset="-122"/>
            </a:endParaRPr>
          </a:p>
        </p:txBody>
      </p:sp>
      <p:sp>
        <p:nvSpPr>
          <p:cNvPr id="15363" name="Rectangle 3"/>
          <p:cNvSpPr>
            <a:spLocks noGrp="1" noChangeArrowheads="1"/>
          </p:cNvSpPr>
          <p:nvPr>
            <p:ph type="body" idx="4294967295"/>
          </p:nvPr>
        </p:nvSpPr>
        <p:spPr/>
        <p:txBody>
          <a:bodyPr/>
          <a:lstStyle/>
          <a:p>
            <a:pPr eaLnBrk="1" hangingPunct="1"/>
            <a:r>
              <a:rPr lang="en-US" altLang="zh-CN" i="1" smtClean="0">
                <a:latin typeface="Arial" charset="0"/>
                <a:ea typeface="SimSun" pitchFamily="2" charset="-122"/>
                <a:sym typeface="Arial" charset="0"/>
              </a:rPr>
              <a:t>Regulators </a:t>
            </a:r>
            <a:r>
              <a:rPr lang="en-US" altLang="zh-CN" smtClean="0">
                <a:latin typeface="Arial" charset="0"/>
                <a:ea typeface="SimSun" pitchFamily="2" charset="-122"/>
                <a:sym typeface="Arial" charset="0"/>
              </a:rPr>
              <a:t>are units in the task environment that have the potential to control, regulate, or influence an organization's policies and practices. </a:t>
            </a:r>
            <a:endParaRPr lang="en-US" altLang="zh-CN" smtClean="0">
              <a:ea typeface="SimSun" pitchFamily="2" charset="-122"/>
            </a:endParaRPr>
          </a:p>
        </p:txBody>
      </p:sp>
    </p:spTree>
    <p:extLst>
      <p:ext uri="{BB962C8B-B14F-4D97-AF65-F5344CB8AC3E}">
        <p14:creationId xmlns:p14="http://schemas.microsoft.com/office/powerpoint/2010/main" val="2452360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Types of Regulators</a:t>
            </a:r>
            <a:endParaRPr lang="en-US" altLang="zh-CN" smtClean="0">
              <a:ea typeface="SimSun" pitchFamily="2" charset="-122"/>
            </a:endParaRPr>
          </a:p>
        </p:txBody>
      </p:sp>
      <p:sp>
        <p:nvSpPr>
          <p:cNvPr id="16387" name="Rectangle 3"/>
          <p:cNvSpPr>
            <a:spLocks noGrp="1" noChangeArrowheads="1"/>
          </p:cNvSpPr>
          <p:nvPr>
            <p:ph type="body" idx="4294967295"/>
          </p:nvPr>
        </p:nvSpPr>
        <p:spPr>
          <a:xfrm>
            <a:off x="685800" y="1752600"/>
            <a:ext cx="7772400" cy="4114800"/>
          </a:xfrm>
        </p:spPr>
        <p:txBody>
          <a:bodyPr/>
          <a:lstStyle/>
          <a:p>
            <a:pPr eaLnBrk="1" hangingPunct="1">
              <a:lnSpc>
                <a:spcPct val="90000"/>
              </a:lnSpc>
            </a:pPr>
            <a:r>
              <a:rPr lang="en-US" altLang="zh-CN" sz="2800" i="1" smtClean="0">
                <a:latin typeface="Arial" charset="0"/>
                <a:ea typeface="SimSun" pitchFamily="2" charset="-122"/>
                <a:sym typeface="Arial" charset="0"/>
              </a:rPr>
              <a:t>Regulatory agencies </a:t>
            </a:r>
            <a:r>
              <a:rPr lang="en-US" altLang="zh-CN" sz="2800" smtClean="0">
                <a:latin typeface="Arial" charset="0"/>
                <a:ea typeface="SimSun" pitchFamily="2" charset="-122"/>
                <a:sym typeface="Arial" charset="0"/>
              </a:rPr>
              <a:t>are created by the government to protect the public from certain business practices or to protect organizations from one another. Examples include the Environmental Protection Agency and the Department of Occupational Safety, Health and Welfare. </a:t>
            </a:r>
          </a:p>
          <a:p>
            <a:pPr eaLnBrk="1" hangingPunct="1">
              <a:lnSpc>
                <a:spcPct val="90000"/>
              </a:lnSpc>
            </a:pPr>
            <a:r>
              <a:rPr lang="en-US" altLang="zh-CN" sz="2800" i="1" smtClean="0">
                <a:latin typeface="Arial" charset="0"/>
                <a:ea typeface="SimSun" pitchFamily="2" charset="-122"/>
                <a:sym typeface="Arial" charset="0"/>
              </a:rPr>
              <a:t>Interest groups </a:t>
            </a:r>
            <a:r>
              <a:rPr lang="en-US" altLang="zh-CN" sz="2800" smtClean="0">
                <a:latin typeface="Arial" charset="0"/>
                <a:ea typeface="SimSun" pitchFamily="2" charset="-122"/>
                <a:sym typeface="Arial" charset="0"/>
              </a:rPr>
              <a:t>are groups organized by their members to attempt to influence organizations. Examples include the Chamber of Commerce, and the National Reference Laboratory. </a:t>
            </a:r>
          </a:p>
          <a:p>
            <a:pPr eaLnBrk="1" hangingPunct="1">
              <a:lnSpc>
                <a:spcPct val="90000"/>
              </a:lnSpc>
            </a:pPr>
            <a:endParaRPr lang="en-US" altLang="zh-CN" sz="2800" smtClean="0">
              <a:latin typeface="Arial" charset="0"/>
              <a:ea typeface="SimSun" pitchFamily="2" charset="-122"/>
              <a:sym typeface="Arial" charset="0"/>
            </a:endParaRPr>
          </a:p>
        </p:txBody>
      </p:sp>
    </p:spTree>
    <p:extLst>
      <p:ext uri="{BB962C8B-B14F-4D97-AF65-F5344CB8AC3E}">
        <p14:creationId xmlns:p14="http://schemas.microsoft.com/office/powerpoint/2010/main" val="35619749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Task Environment Actors</a:t>
            </a:r>
            <a:endParaRPr lang="en-US" altLang="zh-CN" smtClean="0">
              <a:ea typeface="SimSun" pitchFamily="2" charset="-122"/>
            </a:endParaRPr>
          </a:p>
        </p:txBody>
      </p:sp>
      <p:sp>
        <p:nvSpPr>
          <p:cNvPr id="17411" name="Rectangle 3"/>
          <p:cNvSpPr>
            <a:spLocks noGrp="1" noChangeArrowheads="1"/>
          </p:cNvSpPr>
          <p:nvPr>
            <p:ph type="body" idx="4294967295"/>
          </p:nvPr>
        </p:nvSpPr>
        <p:spPr/>
        <p:txBody>
          <a:bodyPr/>
          <a:lstStyle/>
          <a:p>
            <a:pPr eaLnBrk="1" hangingPunct="1"/>
            <a:r>
              <a:rPr lang="en-US" altLang="zh-CN" sz="2800" smtClean="0">
                <a:latin typeface="Arial" charset="0"/>
                <a:ea typeface="SimSun" pitchFamily="2" charset="-122"/>
                <a:sym typeface="Arial" charset="0"/>
              </a:rPr>
              <a:t>Labor includes all workers who provide the service or produce the products. Labor is especially a concern when it is unionized. </a:t>
            </a:r>
          </a:p>
          <a:p>
            <a:pPr eaLnBrk="1" hangingPunct="1"/>
            <a:r>
              <a:rPr lang="en-US" altLang="zh-CN" sz="2800" smtClean="0">
                <a:latin typeface="Arial" charset="0"/>
                <a:ea typeface="SimSun" pitchFamily="2" charset="-122"/>
                <a:sym typeface="Arial" charset="0"/>
              </a:rPr>
              <a:t>Owners are individuals, groups, or organizations who have a major stake in the organization. </a:t>
            </a:r>
          </a:p>
          <a:p>
            <a:pPr eaLnBrk="1" hangingPunct="1"/>
            <a:r>
              <a:rPr lang="en-US" altLang="zh-CN" sz="2800" smtClean="0">
                <a:latin typeface="Arial" charset="0"/>
                <a:ea typeface="SimSun" pitchFamily="2" charset="-122"/>
                <a:sym typeface="Arial" charset="0"/>
              </a:rPr>
              <a:t>Strategic allies are two or more companies that work together in joint ventures.</a:t>
            </a:r>
          </a:p>
          <a:p>
            <a:pPr eaLnBrk="1" hangingPunct="1"/>
            <a:endParaRPr lang="en-US" altLang="zh-CN" sz="2800" smtClean="0">
              <a:ea typeface="SimSun" pitchFamily="2" charset="-122"/>
            </a:endParaRPr>
          </a:p>
        </p:txBody>
      </p:sp>
    </p:spTree>
    <p:extLst>
      <p:ext uri="{BB962C8B-B14F-4D97-AF65-F5344CB8AC3E}">
        <p14:creationId xmlns:p14="http://schemas.microsoft.com/office/powerpoint/2010/main" val="25015447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The Internal Environment</a:t>
            </a:r>
            <a:r>
              <a:rPr lang="en-US" altLang="zh-CN" smtClean="0">
                <a:ea typeface="SimSun" pitchFamily="2" charset="-122"/>
              </a:rPr>
              <a:t> </a:t>
            </a:r>
          </a:p>
        </p:txBody>
      </p:sp>
      <p:sp>
        <p:nvSpPr>
          <p:cNvPr id="18435" name="Rectangle 3"/>
          <p:cNvSpPr>
            <a:spLocks noGrp="1" noChangeArrowheads="1"/>
          </p:cNvSpPr>
          <p:nvPr>
            <p:ph type="body" idx="4294967295"/>
          </p:nvPr>
        </p:nvSpPr>
        <p:spPr/>
        <p:txBody>
          <a:bodyPr/>
          <a:lstStyle/>
          <a:p>
            <a:pPr eaLnBrk="1" hangingPunct="1"/>
            <a:r>
              <a:rPr lang="en-US" altLang="zh-CN" smtClean="0">
                <a:latin typeface="Arial" charset="0"/>
                <a:ea typeface="SimSun" pitchFamily="2" charset="-122"/>
                <a:sym typeface="Arial" charset="0"/>
              </a:rPr>
              <a:t>Board of Directors</a:t>
            </a:r>
            <a:r>
              <a:rPr lang="en-US" altLang="zh-CN" smtClean="0">
                <a:ea typeface="SimSun" pitchFamily="2" charset="-122"/>
              </a:rPr>
              <a:t> </a:t>
            </a:r>
          </a:p>
          <a:p>
            <a:pPr eaLnBrk="1" hangingPunct="1"/>
            <a:r>
              <a:rPr lang="en-US" altLang="zh-CN" smtClean="0">
                <a:latin typeface="Arial" charset="0"/>
                <a:ea typeface="SimSun" pitchFamily="2" charset="-122"/>
                <a:sym typeface="Arial" charset="0"/>
              </a:rPr>
              <a:t>Employees</a:t>
            </a:r>
          </a:p>
          <a:p>
            <a:pPr eaLnBrk="1" hangingPunct="1"/>
            <a:r>
              <a:rPr lang="en-US" altLang="zh-CN" smtClean="0">
                <a:latin typeface="Arial" charset="0"/>
                <a:ea typeface="SimSun" pitchFamily="2" charset="-122"/>
                <a:sym typeface="Arial" charset="0"/>
              </a:rPr>
              <a:t>Culture</a:t>
            </a:r>
          </a:p>
          <a:p>
            <a:pPr eaLnBrk="1" hangingPunct="1"/>
            <a:endParaRPr lang="en-US" altLang="zh-CN" smtClean="0">
              <a:ea typeface="SimSun" pitchFamily="2" charset="-122"/>
            </a:endParaRPr>
          </a:p>
        </p:txBody>
      </p:sp>
    </p:spTree>
    <p:extLst>
      <p:ext uri="{BB962C8B-B14F-4D97-AF65-F5344CB8AC3E}">
        <p14:creationId xmlns:p14="http://schemas.microsoft.com/office/powerpoint/2010/main" val="2148052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Board of Directors</a:t>
            </a:r>
            <a:endParaRPr lang="en-US" altLang="zh-CN" smtClean="0">
              <a:ea typeface="SimSun" pitchFamily="2" charset="-122"/>
            </a:endParaRPr>
          </a:p>
        </p:txBody>
      </p:sp>
      <p:sp>
        <p:nvSpPr>
          <p:cNvPr id="19459" name="Rectangle 3"/>
          <p:cNvSpPr>
            <a:spLocks noGrp="1" noChangeArrowheads="1"/>
          </p:cNvSpPr>
          <p:nvPr>
            <p:ph type="body" idx="4294967295"/>
          </p:nvPr>
        </p:nvSpPr>
        <p:spPr/>
        <p:txBody>
          <a:bodyPr/>
          <a:lstStyle/>
          <a:p>
            <a:pPr eaLnBrk="1" hangingPunct="1">
              <a:lnSpc>
                <a:spcPct val="90000"/>
              </a:lnSpc>
            </a:pPr>
            <a:r>
              <a:rPr lang="en-US" altLang="zh-CN" smtClean="0">
                <a:latin typeface="Arial" charset="0"/>
                <a:ea typeface="SimSun" pitchFamily="2" charset="-122"/>
                <a:sym typeface="Arial" charset="0"/>
              </a:rPr>
              <a:t>A board of directors is only required of organizations that are incorporated; however, many other firms have them. The board of directors is elected by the stockholders and is charged with overseeing the general management of the firm to ensure that it is being run in a way that best serves the stockholders' interests.</a:t>
            </a:r>
          </a:p>
          <a:p>
            <a:pPr eaLnBrk="1" hangingPunct="1">
              <a:lnSpc>
                <a:spcPct val="90000"/>
              </a:lnSpc>
            </a:pPr>
            <a:endParaRPr lang="en-US" altLang="zh-CN" smtClean="0">
              <a:ea typeface="SimSun" pitchFamily="2" charset="-122"/>
            </a:endParaRPr>
          </a:p>
        </p:txBody>
      </p:sp>
    </p:spTree>
    <p:extLst>
      <p:ext uri="{BB962C8B-B14F-4D97-AF65-F5344CB8AC3E}">
        <p14:creationId xmlns:p14="http://schemas.microsoft.com/office/powerpoint/2010/main" val="2474060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Employees</a:t>
            </a:r>
            <a:endParaRPr lang="en-US" altLang="zh-CN" smtClean="0">
              <a:ea typeface="SimSun" pitchFamily="2" charset="-122"/>
            </a:endParaRPr>
          </a:p>
        </p:txBody>
      </p:sp>
      <p:sp>
        <p:nvSpPr>
          <p:cNvPr id="20483" name="Rectangle 3"/>
          <p:cNvSpPr>
            <a:spLocks noGrp="1" noChangeArrowheads="1"/>
          </p:cNvSpPr>
          <p:nvPr>
            <p:ph type="body" idx="4294967295"/>
          </p:nvPr>
        </p:nvSpPr>
        <p:spPr/>
        <p:txBody>
          <a:bodyPr/>
          <a:lstStyle/>
          <a:p>
            <a:pPr eaLnBrk="1" hangingPunct="1">
              <a:lnSpc>
                <a:spcPct val="90000"/>
              </a:lnSpc>
            </a:pPr>
            <a:r>
              <a:rPr lang="en-US" altLang="zh-CN" smtClean="0">
                <a:latin typeface="Arial" charset="0"/>
                <a:ea typeface="SimSun" pitchFamily="2" charset="-122"/>
                <a:sym typeface="Arial" charset="0"/>
              </a:rPr>
              <a:t>When the organization's employees hold the same values and goals as its management, everyone wins. However, when managers and employees work toward different goals everyone suffers. The composition of the organization's employees is changing, and managers must learn how to deal effectively with these changes.</a:t>
            </a:r>
          </a:p>
          <a:p>
            <a:pPr eaLnBrk="1" hangingPunct="1">
              <a:lnSpc>
                <a:spcPct val="90000"/>
              </a:lnSpc>
            </a:pPr>
            <a:endParaRPr lang="en-US" altLang="zh-CN" smtClean="0">
              <a:ea typeface="SimSun" pitchFamily="2" charset="-122"/>
            </a:endParaRPr>
          </a:p>
        </p:txBody>
      </p:sp>
    </p:spTree>
    <p:extLst>
      <p:ext uri="{BB962C8B-B14F-4D97-AF65-F5344CB8AC3E}">
        <p14:creationId xmlns:p14="http://schemas.microsoft.com/office/powerpoint/2010/main" val="2752883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PH" altLang="en-US" smtClean="0"/>
              <a:t>Objectives </a:t>
            </a:r>
            <a:endParaRPr lang="en-US" altLang="en-US" smtClean="0"/>
          </a:p>
        </p:txBody>
      </p:sp>
      <p:sp>
        <p:nvSpPr>
          <p:cNvPr id="3075" name="Rectangle 3"/>
          <p:cNvSpPr>
            <a:spLocks noGrp="1" noChangeArrowheads="1"/>
          </p:cNvSpPr>
          <p:nvPr>
            <p:ph type="body" idx="1"/>
          </p:nvPr>
        </p:nvSpPr>
        <p:spPr/>
        <p:txBody>
          <a:bodyPr/>
          <a:lstStyle/>
          <a:p>
            <a:pPr>
              <a:lnSpc>
                <a:spcPct val="80000"/>
              </a:lnSpc>
            </a:pPr>
            <a:r>
              <a:rPr lang="en-PH" altLang="en-US" sz="2800" smtClean="0"/>
              <a:t>Describe the characteristics of organizational systems </a:t>
            </a:r>
          </a:p>
          <a:p>
            <a:pPr>
              <a:lnSpc>
                <a:spcPct val="80000"/>
              </a:lnSpc>
            </a:pPr>
            <a:r>
              <a:rPr lang="en-PH" altLang="en-US" sz="2800" smtClean="0"/>
              <a:t>Differentiate between those factors that managers can influence and those that are outside their control </a:t>
            </a:r>
          </a:p>
          <a:p>
            <a:pPr>
              <a:lnSpc>
                <a:spcPct val="80000"/>
              </a:lnSpc>
            </a:pPr>
            <a:r>
              <a:rPr lang="en-PH" altLang="en-US" sz="2800" smtClean="0"/>
              <a:t>Explain how business entities, such as the medical laboratory operate under the systems model </a:t>
            </a:r>
          </a:p>
          <a:p>
            <a:pPr>
              <a:lnSpc>
                <a:spcPct val="80000"/>
              </a:lnSpc>
            </a:pPr>
            <a:r>
              <a:rPr lang="en-PH" altLang="en-US" sz="2800" smtClean="0"/>
              <a:t>Identify the characteristics, both shared and unshared of formal and informal groups </a:t>
            </a:r>
          </a:p>
          <a:p>
            <a:pPr>
              <a:lnSpc>
                <a:spcPct val="80000"/>
              </a:lnSpc>
            </a:pPr>
            <a:r>
              <a:rPr lang="en-PH" altLang="en-US" sz="2800" smtClean="0"/>
              <a:t>Design an organizational structure for a laboratory </a:t>
            </a:r>
          </a:p>
          <a:p>
            <a:pPr>
              <a:lnSpc>
                <a:spcPct val="80000"/>
              </a:lnSpc>
            </a:pPr>
            <a:endParaRPr lang="en-US" altLang="en-US" sz="2800" smtClean="0"/>
          </a:p>
        </p:txBody>
      </p:sp>
    </p:spTree>
    <p:extLst>
      <p:ext uri="{BB962C8B-B14F-4D97-AF65-F5344CB8AC3E}">
        <p14:creationId xmlns:p14="http://schemas.microsoft.com/office/powerpoint/2010/main" val="6790076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Culture</a:t>
            </a:r>
            <a:endParaRPr lang="en-US" altLang="zh-CN" smtClean="0">
              <a:ea typeface="SimSun" pitchFamily="2" charset="-122"/>
            </a:endParaRPr>
          </a:p>
        </p:txBody>
      </p:sp>
      <p:sp>
        <p:nvSpPr>
          <p:cNvPr id="21507" name="Rectangle 3"/>
          <p:cNvSpPr>
            <a:spLocks noGrp="1" noChangeArrowheads="1"/>
          </p:cNvSpPr>
          <p:nvPr>
            <p:ph type="body" idx="4294967295"/>
          </p:nvPr>
        </p:nvSpPr>
        <p:spPr/>
        <p:txBody>
          <a:bodyPr/>
          <a:lstStyle/>
          <a:p>
            <a:pPr eaLnBrk="1" hangingPunct="1"/>
            <a:r>
              <a:rPr lang="en-US" altLang="zh-CN" sz="2800" smtClean="0">
                <a:latin typeface="Arial" charset="0"/>
                <a:ea typeface="SimSun" pitchFamily="2" charset="-122"/>
                <a:sym typeface="Arial" charset="0"/>
              </a:rPr>
              <a:t>The </a:t>
            </a:r>
            <a:r>
              <a:rPr lang="en-US" altLang="zh-CN" sz="2800" i="1" smtClean="0">
                <a:latin typeface="Arial" charset="0"/>
                <a:ea typeface="SimSun" pitchFamily="2" charset="-122"/>
                <a:sym typeface="Arial" charset="0"/>
              </a:rPr>
              <a:t>culture </a:t>
            </a:r>
            <a:r>
              <a:rPr lang="en-US" altLang="zh-CN" sz="2800" smtClean="0">
                <a:latin typeface="Arial" charset="0"/>
                <a:ea typeface="SimSun" pitchFamily="2" charset="-122"/>
                <a:sym typeface="Arial" charset="0"/>
              </a:rPr>
              <a:t>of an organization is the set of values that helps its members understand what the organization stands for, how it does things, and what it considers important.</a:t>
            </a:r>
          </a:p>
          <a:p>
            <a:pPr eaLnBrk="1" hangingPunct="1"/>
            <a:r>
              <a:rPr lang="en-US" altLang="zh-CN" sz="2800" smtClean="0">
                <a:latin typeface="Arial" charset="0"/>
                <a:ea typeface="SimSun" pitchFamily="2" charset="-122"/>
                <a:sym typeface="Arial" charset="0"/>
              </a:rPr>
              <a:t>A strong organizational culture can shape the firm's overall effectiveness and long-term success and help employees to be more productive.</a:t>
            </a:r>
          </a:p>
          <a:p>
            <a:pPr eaLnBrk="1" hangingPunct="1"/>
            <a:endParaRPr lang="en-US" altLang="zh-CN" sz="2800" smtClean="0">
              <a:ea typeface="SimSun" pitchFamily="2" charset="-122"/>
            </a:endParaRPr>
          </a:p>
        </p:txBody>
      </p:sp>
    </p:spTree>
    <p:extLst>
      <p:ext uri="{BB962C8B-B14F-4D97-AF65-F5344CB8AC3E}">
        <p14:creationId xmlns:p14="http://schemas.microsoft.com/office/powerpoint/2010/main" val="15053956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altLang="zh-CN" smtClean="0">
                <a:latin typeface="Arial" charset="0"/>
                <a:ea typeface="SimSun" pitchFamily="2" charset="-122"/>
                <a:sym typeface="Arial" charset="0"/>
              </a:rPr>
              <a:t>Engineering/Design Organization</a:t>
            </a:r>
            <a:endParaRPr lang="en-US" altLang="zh-CN" smtClean="0">
              <a:ea typeface="SimSun" pitchFamily="2" charset="-122"/>
            </a:endParaRPr>
          </a:p>
        </p:txBody>
      </p:sp>
      <p:sp>
        <p:nvSpPr>
          <p:cNvPr id="22531" name="Rectangle 3"/>
          <p:cNvSpPr>
            <a:spLocks noGrp="1" noChangeArrowheads="1"/>
          </p:cNvSpPr>
          <p:nvPr>
            <p:ph type="body" idx="4294967295"/>
          </p:nvPr>
        </p:nvSpPr>
        <p:spPr>
          <a:xfrm>
            <a:off x="685800" y="2133600"/>
            <a:ext cx="7772400" cy="4114800"/>
          </a:xfrm>
        </p:spPr>
        <p:txBody>
          <a:bodyPr/>
          <a:lstStyle/>
          <a:p>
            <a:pPr eaLnBrk="1" hangingPunct="1"/>
            <a:r>
              <a:rPr lang="en-US" altLang="zh-CN" smtClean="0">
                <a:latin typeface="Arial" charset="0"/>
                <a:ea typeface="SimSun" pitchFamily="2" charset="-122"/>
                <a:sym typeface="Arial" charset="0"/>
              </a:rPr>
              <a:t>Traditional Organizational Structure</a:t>
            </a:r>
          </a:p>
          <a:p>
            <a:pPr eaLnBrk="1" hangingPunct="1"/>
            <a:r>
              <a:rPr lang="en-US" altLang="zh-CN" smtClean="0">
                <a:latin typeface="Arial" charset="0"/>
                <a:ea typeface="SimSun" pitchFamily="2" charset="-122"/>
                <a:sym typeface="Arial" charset="0"/>
              </a:rPr>
              <a:t>Project Organizational Structure</a:t>
            </a:r>
          </a:p>
          <a:p>
            <a:pPr eaLnBrk="1" hangingPunct="1"/>
            <a:endParaRPr lang="en-US" altLang="zh-CN" smtClean="0">
              <a:ea typeface="SimSun" pitchFamily="2" charset="-122"/>
            </a:endParaRPr>
          </a:p>
        </p:txBody>
      </p:sp>
    </p:spTree>
    <p:extLst>
      <p:ext uri="{BB962C8B-B14F-4D97-AF65-F5344CB8AC3E}">
        <p14:creationId xmlns:p14="http://schemas.microsoft.com/office/powerpoint/2010/main" val="39038691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533400" y="0"/>
            <a:ext cx="8229600" cy="685800"/>
          </a:xfrm>
        </p:spPr>
        <p:txBody>
          <a:bodyPr/>
          <a:lstStyle/>
          <a:p>
            <a:pPr eaLnBrk="1" hangingPunct="1"/>
            <a:r>
              <a:rPr lang="en-US" altLang="zh-CN" sz="3200" smtClean="0">
                <a:latin typeface="Arial" charset="0"/>
                <a:ea typeface="SimSun" pitchFamily="2" charset="-122"/>
                <a:sym typeface="Arial" charset="0"/>
              </a:rPr>
              <a:t>Traditional Organizational Structure</a:t>
            </a:r>
            <a:endParaRPr lang="en-US" altLang="zh-CN" smtClean="0">
              <a:ea typeface="SimSun" pitchFamily="2" charset="-122"/>
            </a:endParaRPr>
          </a:p>
        </p:txBody>
      </p:sp>
      <p:graphicFrame>
        <p:nvGraphicFramePr>
          <p:cNvPr id="23555" name="Object 3"/>
          <p:cNvGraphicFramePr>
            <a:graphicFrameLocks noChangeAspect="1"/>
          </p:cNvGraphicFramePr>
          <p:nvPr/>
        </p:nvGraphicFramePr>
        <p:xfrm>
          <a:off x="2057400" y="838200"/>
          <a:ext cx="5699125" cy="5562600"/>
        </p:xfrm>
        <a:graphic>
          <a:graphicData uri="http://schemas.openxmlformats.org/presentationml/2006/ole">
            <mc:AlternateContent xmlns:mc="http://schemas.openxmlformats.org/markup-compatibility/2006">
              <mc:Choice xmlns:v="urn:schemas-microsoft-com:vml" Requires="v">
                <p:oleObj spid="_x0000_s1026" r:id="rId3" imgW="6154920" imgH="6670080" progId="Visio.Drawing.6">
                  <p:embed/>
                </p:oleObj>
              </mc:Choice>
              <mc:Fallback>
                <p:oleObj r:id="rId3" imgW="6154920" imgH="6670080" progId="Visio.Drawing.6">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838200"/>
                        <a:ext cx="5699125"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813691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57200" y="152400"/>
            <a:ext cx="8229600" cy="1143000"/>
          </a:xfrm>
        </p:spPr>
        <p:txBody>
          <a:bodyPr/>
          <a:lstStyle/>
          <a:p>
            <a:pPr eaLnBrk="1" hangingPunct="1"/>
            <a:r>
              <a:rPr lang="en-US" altLang="zh-CN" sz="3200" smtClean="0">
                <a:latin typeface="Arial" charset="0"/>
                <a:ea typeface="SimSun" pitchFamily="2" charset="-122"/>
                <a:sym typeface="Arial" charset="0"/>
              </a:rPr>
              <a:t>Project Organizational Structure</a:t>
            </a:r>
            <a:endParaRPr lang="en-US" altLang="zh-CN" smtClean="0">
              <a:ea typeface="SimSun" pitchFamily="2" charset="-122"/>
            </a:endParaRPr>
          </a:p>
        </p:txBody>
      </p:sp>
      <p:graphicFrame>
        <p:nvGraphicFramePr>
          <p:cNvPr id="24579" name="Object 3"/>
          <p:cNvGraphicFramePr>
            <a:graphicFrameLocks noChangeAspect="1"/>
          </p:cNvGraphicFramePr>
          <p:nvPr/>
        </p:nvGraphicFramePr>
        <p:xfrm>
          <a:off x="381000" y="1600200"/>
          <a:ext cx="8382000" cy="4991100"/>
        </p:xfrm>
        <a:graphic>
          <a:graphicData uri="http://schemas.openxmlformats.org/presentationml/2006/ole">
            <mc:AlternateContent xmlns:mc="http://schemas.openxmlformats.org/markup-compatibility/2006">
              <mc:Choice xmlns:v="urn:schemas-microsoft-com:vml" Requires="v">
                <p:oleObj spid="_x0000_s2050" r:id="rId3" imgW="7349760" imgH="4377960" progId="Visio.Drawing.6">
                  <p:embed/>
                </p:oleObj>
              </mc:Choice>
              <mc:Fallback>
                <p:oleObj r:id="rId3" imgW="7349760" imgH="4377960" progId="Visio.Drawing.6">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00200"/>
                        <a:ext cx="8382000"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540908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idx="4294967295"/>
          </p:nvPr>
        </p:nvSpPr>
        <p:spPr/>
        <p:txBody>
          <a:bodyPr/>
          <a:lstStyle/>
          <a:p>
            <a:pPr eaLnBrk="1" hangingPunct="1"/>
            <a:r>
              <a:rPr lang="en-US" altLang="zh-CN" smtClean="0">
                <a:latin typeface="Arial" charset="0"/>
                <a:ea typeface="SimSun" pitchFamily="2" charset="-122"/>
                <a:sym typeface="Arial" charset="0"/>
              </a:rPr>
              <a:t>Functional Organizations</a:t>
            </a:r>
            <a:endParaRPr lang="en-US" altLang="zh-CN" smtClean="0">
              <a:ea typeface="SimSun" pitchFamily="2" charset="-122"/>
            </a:endParaRPr>
          </a:p>
        </p:txBody>
      </p:sp>
      <p:sp>
        <p:nvSpPr>
          <p:cNvPr id="25603" name="Rectangle 1027"/>
          <p:cNvSpPr>
            <a:spLocks noGrp="1" noChangeArrowheads="1"/>
          </p:cNvSpPr>
          <p:nvPr>
            <p:ph type="body" idx="4294967295"/>
          </p:nvPr>
        </p:nvSpPr>
        <p:spPr>
          <a:xfrm>
            <a:off x="685800" y="1752600"/>
            <a:ext cx="7772400" cy="4114800"/>
          </a:xfrm>
        </p:spPr>
        <p:txBody>
          <a:bodyPr/>
          <a:lstStyle/>
          <a:p>
            <a:pPr eaLnBrk="1" hangingPunct="1">
              <a:lnSpc>
                <a:spcPct val="80000"/>
              </a:lnSpc>
              <a:buFont typeface="Arial" charset="0"/>
              <a:buNone/>
            </a:pPr>
            <a:r>
              <a:rPr lang="en-US" altLang="zh-CN" sz="2800" smtClean="0">
                <a:ea typeface="SimSun" pitchFamily="2" charset="-122"/>
              </a:rPr>
              <a:t>   </a:t>
            </a:r>
            <a:r>
              <a:rPr lang="en-US" altLang="zh-CN" sz="2800" smtClean="0">
                <a:latin typeface="Arial" charset="0"/>
                <a:ea typeface="SimSun" pitchFamily="2" charset="-122"/>
                <a:sym typeface="Arial" charset="0"/>
              </a:rPr>
              <a:t>“Functional organizations, as an organization type, are best when a firm makes only one or a few products and where technology does not change.  The traditionalists in shipbuilding look simplistically at the entire as the end product of the shipyard.”  The product-oriented organization, on the other hand is “ . . . a structure based on a Product Work Breakdown Structure and Group Technology which permits diversification . . . aimed at interim products . . . That makes it possible for large firms to cope with technological</a:t>
            </a:r>
            <a:r>
              <a:rPr lang="en-US" altLang="zh-CN" sz="2800" smtClean="0">
                <a:ea typeface="SimSun" pitchFamily="2" charset="-122"/>
              </a:rPr>
              <a:t> </a:t>
            </a:r>
            <a:r>
              <a:rPr lang="en-US" altLang="zh-CN" sz="2800" smtClean="0">
                <a:latin typeface="Arial" charset="0"/>
                <a:ea typeface="SimSun" pitchFamily="2" charset="-122"/>
                <a:sym typeface="Arial" charset="0"/>
              </a:rPr>
              <a:t>change and multiple markets.”</a:t>
            </a:r>
            <a:endParaRPr lang="en-US" altLang="zh-CN" smtClean="0">
              <a:ea typeface="SimSun" pitchFamily="2" charset="-122"/>
            </a:endParaRPr>
          </a:p>
        </p:txBody>
      </p:sp>
    </p:spTree>
    <p:extLst>
      <p:ext uri="{BB962C8B-B14F-4D97-AF65-F5344CB8AC3E}">
        <p14:creationId xmlns:p14="http://schemas.microsoft.com/office/powerpoint/2010/main" val="21876887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The Nature of Management</a:t>
            </a:r>
            <a:endParaRPr lang="en-US" altLang="zh-CN" smtClean="0">
              <a:ea typeface="SimSun" pitchFamily="2" charset="-122"/>
            </a:endParaRPr>
          </a:p>
        </p:txBody>
      </p:sp>
      <p:sp>
        <p:nvSpPr>
          <p:cNvPr id="26627" name="Rectangle 3"/>
          <p:cNvSpPr>
            <a:spLocks noGrp="1" noChangeArrowheads="1"/>
          </p:cNvSpPr>
          <p:nvPr>
            <p:ph type="body" idx="4294967295"/>
          </p:nvPr>
        </p:nvSpPr>
        <p:spPr/>
        <p:txBody>
          <a:bodyPr/>
          <a:lstStyle/>
          <a:p>
            <a:pPr eaLnBrk="1" hangingPunct="1"/>
            <a:r>
              <a:rPr lang="en-US" altLang="zh-CN" smtClean="0">
                <a:latin typeface="Arial" charset="0"/>
                <a:ea typeface="SimSun" pitchFamily="2" charset="-122"/>
                <a:sym typeface="Arial" charset="0"/>
              </a:rPr>
              <a:t>Management is a set of activities directed at an organization’s resources with the aim of achieving organizational goals in an efficient and effective manner.</a:t>
            </a:r>
            <a:endParaRPr lang="en-US" altLang="zh-CN" smtClean="0">
              <a:ea typeface="SimSun" pitchFamily="2" charset="-122"/>
            </a:endParaRPr>
          </a:p>
        </p:txBody>
      </p:sp>
    </p:spTree>
    <p:extLst>
      <p:ext uri="{BB962C8B-B14F-4D97-AF65-F5344CB8AC3E}">
        <p14:creationId xmlns:p14="http://schemas.microsoft.com/office/powerpoint/2010/main" val="5862815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Management Activities</a:t>
            </a:r>
            <a:endParaRPr lang="en-US" altLang="zh-CN" smtClean="0">
              <a:ea typeface="SimSun" pitchFamily="2" charset="-122"/>
            </a:endParaRPr>
          </a:p>
        </p:txBody>
      </p:sp>
      <p:sp>
        <p:nvSpPr>
          <p:cNvPr id="27651" name="Rectangle 3"/>
          <p:cNvSpPr>
            <a:spLocks noGrp="1" noChangeArrowheads="1"/>
          </p:cNvSpPr>
          <p:nvPr>
            <p:ph type="body" idx="4294967295"/>
          </p:nvPr>
        </p:nvSpPr>
        <p:spPr/>
        <p:txBody>
          <a:bodyPr/>
          <a:lstStyle/>
          <a:p>
            <a:pPr eaLnBrk="1" hangingPunct="1"/>
            <a:r>
              <a:rPr lang="en-US" altLang="zh-CN" smtClean="0">
                <a:latin typeface="Arial" charset="0"/>
                <a:ea typeface="SimSun" pitchFamily="2" charset="-122"/>
                <a:sym typeface="Arial" charset="0"/>
              </a:rPr>
              <a:t>Planning</a:t>
            </a:r>
          </a:p>
          <a:p>
            <a:pPr eaLnBrk="1" hangingPunct="1"/>
            <a:r>
              <a:rPr lang="en-US" altLang="zh-CN" smtClean="0">
                <a:latin typeface="Arial" charset="0"/>
                <a:ea typeface="SimSun" pitchFamily="2" charset="-122"/>
                <a:sym typeface="Arial" charset="0"/>
              </a:rPr>
              <a:t>Decision Making</a:t>
            </a:r>
          </a:p>
          <a:p>
            <a:pPr eaLnBrk="1" hangingPunct="1"/>
            <a:r>
              <a:rPr lang="en-US" altLang="zh-CN" smtClean="0">
                <a:latin typeface="Arial" charset="0"/>
                <a:ea typeface="SimSun" pitchFamily="2" charset="-122"/>
                <a:sym typeface="Arial" charset="0"/>
              </a:rPr>
              <a:t>Organizing</a:t>
            </a:r>
          </a:p>
          <a:p>
            <a:pPr eaLnBrk="1" hangingPunct="1"/>
            <a:r>
              <a:rPr lang="en-US" altLang="zh-CN" smtClean="0">
                <a:latin typeface="Arial" charset="0"/>
                <a:ea typeface="SimSun" pitchFamily="2" charset="-122"/>
                <a:sym typeface="Arial" charset="0"/>
              </a:rPr>
              <a:t>Leading</a:t>
            </a:r>
          </a:p>
          <a:p>
            <a:pPr eaLnBrk="1" hangingPunct="1"/>
            <a:r>
              <a:rPr lang="en-US" altLang="zh-CN" smtClean="0">
                <a:latin typeface="Arial" charset="0"/>
                <a:ea typeface="SimSun" pitchFamily="2" charset="-122"/>
                <a:sym typeface="Arial" charset="0"/>
              </a:rPr>
              <a:t>Controlling</a:t>
            </a:r>
            <a:endParaRPr lang="en-US" altLang="zh-CN" smtClean="0">
              <a:ea typeface="SimSun" pitchFamily="2" charset="-122"/>
            </a:endParaRPr>
          </a:p>
        </p:txBody>
      </p:sp>
    </p:spTree>
    <p:extLst>
      <p:ext uri="{BB962C8B-B14F-4D97-AF65-F5344CB8AC3E}">
        <p14:creationId xmlns:p14="http://schemas.microsoft.com/office/powerpoint/2010/main" val="29697333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Organizations Resources</a:t>
            </a:r>
            <a:endParaRPr lang="en-US" altLang="zh-CN" smtClean="0">
              <a:ea typeface="SimSun" pitchFamily="2" charset="-122"/>
            </a:endParaRPr>
          </a:p>
        </p:txBody>
      </p:sp>
      <p:sp>
        <p:nvSpPr>
          <p:cNvPr id="28675" name="Rectangle 3"/>
          <p:cNvSpPr>
            <a:spLocks noGrp="1" noChangeArrowheads="1"/>
          </p:cNvSpPr>
          <p:nvPr>
            <p:ph type="body" idx="4294967295"/>
          </p:nvPr>
        </p:nvSpPr>
        <p:spPr/>
        <p:txBody>
          <a:bodyPr/>
          <a:lstStyle/>
          <a:p>
            <a:pPr eaLnBrk="1" hangingPunct="1"/>
            <a:r>
              <a:rPr lang="en-US" altLang="zh-CN" smtClean="0">
                <a:latin typeface="Arial" charset="0"/>
                <a:ea typeface="SimSun" pitchFamily="2" charset="-122"/>
                <a:sym typeface="Arial" charset="0"/>
              </a:rPr>
              <a:t>Human</a:t>
            </a:r>
          </a:p>
          <a:p>
            <a:pPr eaLnBrk="1" hangingPunct="1"/>
            <a:r>
              <a:rPr lang="en-US" altLang="zh-CN" smtClean="0">
                <a:latin typeface="Arial" charset="0"/>
                <a:ea typeface="SimSun" pitchFamily="2" charset="-122"/>
                <a:sym typeface="Arial" charset="0"/>
              </a:rPr>
              <a:t>Financial</a:t>
            </a:r>
          </a:p>
          <a:p>
            <a:pPr eaLnBrk="1" hangingPunct="1"/>
            <a:r>
              <a:rPr lang="en-US" altLang="zh-CN" smtClean="0">
                <a:latin typeface="Arial" charset="0"/>
                <a:ea typeface="SimSun" pitchFamily="2" charset="-122"/>
                <a:sym typeface="Arial" charset="0"/>
              </a:rPr>
              <a:t>Physical</a:t>
            </a:r>
          </a:p>
          <a:p>
            <a:pPr eaLnBrk="1" hangingPunct="1"/>
            <a:r>
              <a:rPr lang="en-US" altLang="zh-CN" smtClean="0">
                <a:latin typeface="Arial" charset="0"/>
                <a:ea typeface="SimSun" pitchFamily="2" charset="-122"/>
                <a:sym typeface="Arial" charset="0"/>
              </a:rPr>
              <a:t>Information</a:t>
            </a:r>
            <a:endParaRPr lang="en-US" altLang="zh-CN" smtClean="0">
              <a:ea typeface="SimSun" pitchFamily="2" charset="-122"/>
            </a:endParaRPr>
          </a:p>
        </p:txBody>
      </p:sp>
    </p:spTree>
    <p:extLst>
      <p:ext uri="{BB962C8B-B14F-4D97-AF65-F5344CB8AC3E}">
        <p14:creationId xmlns:p14="http://schemas.microsoft.com/office/powerpoint/2010/main" val="13021711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Efficient and Effective</a:t>
            </a:r>
            <a:endParaRPr lang="en-US" altLang="zh-CN" smtClean="0">
              <a:ea typeface="SimSun" pitchFamily="2" charset="-122"/>
            </a:endParaRPr>
          </a:p>
        </p:txBody>
      </p:sp>
      <p:sp>
        <p:nvSpPr>
          <p:cNvPr id="29699" name="Rectangle 3"/>
          <p:cNvSpPr>
            <a:spLocks noGrp="1" noChangeArrowheads="1"/>
          </p:cNvSpPr>
          <p:nvPr>
            <p:ph type="body" idx="4294967295"/>
          </p:nvPr>
        </p:nvSpPr>
        <p:spPr/>
        <p:txBody>
          <a:bodyPr/>
          <a:lstStyle/>
          <a:p>
            <a:pPr eaLnBrk="1" hangingPunct="1"/>
            <a:r>
              <a:rPr lang="en-US" altLang="zh-CN" smtClean="0">
                <a:latin typeface="Arial" charset="0"/>
                <a:ea typeface="SimSun" pitchFamily="2" charset="-122"/>
                <a:sym typeface="Arial" charset="0"/>
              </a:rPr>
              <a:t>Efficient means using resources wisely and without unnecessary waste.</a:t>
            </a:r>
          </a:p>
          <a:p>
            <a:pPr eaLnBrk="1" hangingPunct="1"/>
            <a:r>
              <a:rPr lang="en-US" altLang="zh-CN" smtClean="0">
                <a:latin typeface="Arial" charset="0"/>
                <a:ea typeface="SimSun" pitchFamily="2" charset="-122"/>
                <a:sym typeface="Arial" charset="0"/>
              </a:rPr>
              <a:t>Effective means doing the right things successfully.</a:t>
            </a:r>
            <a:endParaRPr lang="en-US" altLang="zh-CN" smtClean="0">
              <a:ea typeface="SimSun" pitchFamily="2" charset="-122"/>
            </a:endParaRPr>
          </a:p>
        </p:txBody>
      </p:sp>
    </p:spTree>
    <p:extLst>
      <p:ext uri="{BB962C8B-B14F-4D97-AF65-F5344CB8AC3E}">
        <p14:creationId xmlns:p14="http://schemas.microsoft.com/office/powerpoint/2010/main" val="11475006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The Management </a:t>
            </a:r>
            <a:br>
              <a:rPr lang="en-US" altLang="zh-CN" b="1" smtClean="0">
                <a:latin typeface="Arial" charset="0"/>
                <a:ea typeface="SimSun" pitchFamily="2" charset="-122"/>
                <a:sym typeface="Arial" charset="0"/>
              </a:rPr>
            </a:br>
            <a:r>
              <a:rPr lang="en-US" altLang="zh-CN" b="1" smtClean="0">
                <a:latin typeface="Arial" charset="0"/>
                <a:ea typeface="SimSun" pitchFamily="2" charset="-122"/>
                <a:sym typeface="Arial" charset="0"/>
              </a:rPr>
              <a:t>Process (1)</a:t>
            </a:r>
            <a:endParaRPr lang="en-US" altLang="zh-CN" smtClean="0">
              <a:ea typeface="SimSun" pitchFamily="2" charset="-122"/>
            </a:endParaRPr>
          </a:p>
        </p:txBody>
      </p:sp>
      <p:sp>
        <p:nvSpPr>
          <p:cNvPr id="30723" name="Rectangle 3"/>
          <p:cNvSpPr>
            <a:spLocks noGrp="1" noChangeArrowheads="1"/>
          </p:cNvSpPr>
          <p:nvPr>
            <p:ph type="body" idx="4294967295"/>
          </p:nvPr>
        </p:nvSpPr>
        <p:spPr/>
        <p:txBody>
          <a:bodyPr/>
          <a:lstStyle/>
          <a:p>
            <a:pPr eaLnBrk="1" hangingPunct="1"/>
            <a:r>
              <a:rPr lang="en-US" altLang="zh-CN" smtClean="0">
                <a:latin typeface="Arial" charset="0"/>
                <a:ea typeface="SimSun" pitchFamily="2" charset="-122"/>
                <a:sym typeface="Arial" charset="0"/>
              </a:rPr>
              <a:t>Planning: Setting an organization’s goals and deciding how best to achieve them.</a:t>
            </a:r>
          </a:p>
          <a:p>
            <a:pPr eaLnBrk="1" hangingPunct="1"/>
            <a:r>
              <a:rPr lang="en-US" altLang="zh-CN" smtClean="0">
                <a:latin typeface="Arial" charset="0"/>
                <a:ea typeface="SimSun" pitchFamily="2" charset="-122"/>
                <a:sym typeface="Arial" charset="0"/>
              </a:rPr>
              <a:t>Decision Making: Selecting a course of action from a set of alternatives.</a:t>
            </a:r>
          </a:p>
          <a:p>
            <a:pPr eaLnBrk="1" hangingPunct="1"/>
            <a:r>
              <a:rPr lang="en-US" altLang="zh-CN" smtClean="0">
                <a:latin typeface="Arial" charset="0"/>
                <a:ea typeface="SimSun" pitchFamily="2" charset="-122"/>
                <a:sym typeface="Arial" charset="0"/>
              </a:rPr>
              <a:t>Organizing: Grouping activities and resources in a logical fashion.</a:t>
            </a:r>
            <a:endParaRPr lang="en-US" altLang="zh-CN" smtClean="0">
              <a:ea typeface="SimSun" pitchFamily="2" charset="-122"/>
            </a:endParaRPr>
          </a:p>
        </p:txBody>
      </p:sp>
    </p:spTree>
    <p:extLst>
      <p:ext uri="{BB962C8B-B14F-4D97-AF65-F5344CB8AC3E}">
        <p14:creationId xmlns:p14="http://schemas.microsoft.com/office/powerpoint/2010/main" val="4179280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rPr>
              <a:t>Definition of Organizations</a:t>
            </a:r>
            <a:endParaRPr lang="en-US" altLang="zh-CN" smtClean="0">
              <a:ea typeface="SimSun" pitchFamily="2" charset="-122"/>
            </a:endParaRPr>
          </a:p>
        </p:txBody>
      </p:sp>
      <p:sp>
        <p:nvSpPr>
          <p:cNvPr id="4099" name="Rectangle 3"/>
          <p:cNvSpPr>
            <a:spLocks noGrp="1" noChangeArrowheads="1"/>
          </p:cNvSpPr>
          <p:nvPr>
            <p:ph type="body" idx="4294967295"/>
          </p:nvPr>
        </p:nvSpPr>
        <p:spPr/>
        <p:txBody>
          <a:bodyPr/>
          <a:lstStyle/>
          <a:p>
            <a:pPr eaLnBrk="1" hangingPunct="1"/>
            <a:r>
              <a:rPr lang="en-US" altLang="zh-CN" smtClean="0">
                <a:latin typeface="Arial" charset="0"/>
                <a:ea typeface="SimSun" pitchFamily="2" charset="-122"/>
                <a:sym typeface="Arial" charset="0"/>
              </a:rPr>
              <a:t>An organization is a collection of people working together in a coordinated and structured fashion to achieve one or more goals.</a:t>
            </a:r>
          </a:p>
          <a:p>
            <a:pPr eaLnBrk="1" hangingPunct="1"/>
            <a:endParaRPr lang="en-US" altLang="zh-CN" smtClean="0">
              <a:ea typeface="SimSun" pitchFamily="2" charset="-122"/>
            </a:endParaRPr>
          </a:p>
        </p:txBody>
      </p:sp>
    </p:spTree>
    <p:extLst>
      <p:ext uri="{BB962C8B-B14F-4D97-AF65-F5344CB8AC3E}">
        <p14:creationId xmlns:p14="http://schemas.microsoft.com/office/powerpoint/2010/main" val="6094282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The Management </a:t>
            </a:r>
            <a:br>
              <a:rPr lang="en-US" altLang="zh-CN" b="1" smtClean="0">
                <a:latin typeface="Arial" charset="0"/>
                <a:ea typeface="SimSun" pitchFamily="2" charset="-122"/>
                <a:sym typeface="Arial" charset="0"/>
              </a:rPr>
            </a:br>
            <a:r>
              <a:rPr lang="en-US" altLang="zh-CN" b="1" smtClean="0">
                <a:latin typeface="Arial" charset="0"/>
                <a:ea typeface="SimSun" pitchFamily="2" charset="-122"/>
                <a:sym typeface="Arial" charset="0"/>
              </a:rPr>
              <a:t>Process (2)</a:t>
            </a:r>
            <a:endParaRPr lang="en-US" altLang="zh-CN" smtClean="0">
              <a:ea typeface="SimSun" pitchFamily="2" charset="-122"/>
            </a:endParaRPr>
          </a:p>
        </p:txBody>
      </p:sp>
      <p:sp>
        <p:nvSpPr>
          <p:cNvPr id="31747" name="Rectangle 3"/>
          <p:cNvSpPr>
            <a:spLocks noGrp="1" noChangeArrowheads="1"/>
          </p:cNvSpPr>
          <p:nvPr>
            <p:ph type="body" idx="4294967295"/>
          </p:nvPr>
        </p:nvSpPr>
        <p:spPr/>
        <p:txBody>
          <a:bodyPr/>
          <a:lstStyle/>
          <a:p>
            <a:pPr eaLnBrk="1" hangingPunct="1"/>
            <a:r>
              <a:rPr lang="en-US" altLang="zh-CN" smtClean="0">
                <a:latin typeface="Arial" charset="0"/>
                <a:ea typeface="SimSun" pitchFamily="2" charset="-122"/>
                <a:sym typeface="Arial" charset="0"/>
              </a:rPr>
              <a:t>Leading: The set of processes used to get people to work together to advance the interests of the organization.</a:t>
            </a:r>
          </a:p>
          <a:p>
            <a:pPr eaLnBrk="1" hangingPunct="1"/>
            <a:r>
              <a:rPr lang="en-US" altLang="zh-CN" smtClean="0">
                <a:latin typeface="Arial" charset="0"/>
                <a:ea typeface="SimSun" pitchFamily="2" charset="-122"/>
                <a:sym typeface="Arial" charset="0"/>
              </a:rPr>
              <a:t>Controlling: Monitoring the progress of the organization as it works toward its goal to ensure that it is effectively and efficiently achieving them.</a:t>
            </a:r>
            <a:endParaRPr lang="en-US" altLang="zh-CN" smtClean="0">
              <a:ea typeface="SimSun" pitchFamily="2" charset="-122"/>
            </a:endParaRPr>
          </a:p>
        </p:txBody>
      </p:sp>
    </p:spTree>
    <p:extLst>
      <p:ext uri="{BB962C8B-B14F-4D97-AF65-F5344CB8AC3E}">
        <p14:creationId xmlns:p14="http://schemas.microsoft.com/office/powerpoint/2010/main" val="34967312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Kinds of Managers - Levels</a:t>
            </a:r>
            <a:endParaRPr lang="en-US" altLang="zh-CN" smtClean="0">
              <a:ea typeface="SimSun" pitchFamily="2" charset="-122"/>
            </a:endParaRPr>
          </a:p>
        </p:txBody>
      </p:sp>
      <p:sp>
        <p:nvSpPr>
          <p:cNvPr id="32771" name="Rectangle 3"/>
          <p:cNvSpPr>
            <a:spLocks noGrp="1" noChangeArrowheads="1"/>
          </p:cNvSpPr>
          <p:nvPr>
            <p:ph type="body" idx="4294967295"/>
          </p:nvPr>
        </p:nvSpPr>
        <p:spPr/>
        <p:txBody>
          <a:bodyPr/>
          <a:lstStyle/>
          <a:p>
            <a:pPr eaLnBrk="1" hangingPunct="1"/>
            <a:r>
              <a:rPr lang="en-US" altLang="zh-CN" sz="2800" smtClean="0">
                <a:latin typeface="Arial" charset="0"/>
                <a:ea typeface="SimSun" pitchFamily="2" charset="-122"/>
                <a:sym typeface="Arial" charset="0"/>
              </a:rPr>
              <a:t>Top: CEO, VP, etc. – Set organizational goals, overall strategy and operating policies.</a:t>
            </a:r>
          </a:p>
          <a:p>
            <a:pPr eaLnBrk="1" hangingPunct="1"/>
            <a:r>
              <a:rPr lang="en-US" altLang="zh-CN" sz="2800" smtClean="0">
                <a:latin typeface="Arial" charset="0"/>
                <a:ea typeface="SimSun" pitchFamily="2" charset="-122"/>
                <a:sym typeface="Arial" charset="0"/>
              </a:rPr>
              <a:t>Middle: Plant Manager, Operations Manager, etc. – Put into effect the strategies designed by top managers.</a:t>
            </a:r>
          </a:p>
          <a:p>
            <a:pPr eaLnBrk="1" hangingPunct="1"/>
            <a:r>
              <a:rPr lang="en-US" altLang="zh-CN" sz="2800" smtClean="0">
                <a:latin typeface="Arial" charset="0"/>
                <a:ea typeface="SimSun" pitchFamily="2" charset="-122"/>
                <a:sym typeface="Arial" charset="0"/>
              </a:rPr>
              <a:t>First Line: Foreman, Supervisor, etc. – Supervise and coordinate the activities of operating employees.</a:t>
            </a:r>
            <a:endParaRPr lang="en-US" altLang="zh-CN" smtClean="0">
              <a:ea typeface="SimSun" pitchFamily="2" charset="-122"/>
            </a:endParaRPr>
          </a:p>
        </p:txBody>
      </p:sp>
    </p:spTree>
    <p:extLst>
      <p:ext uri="{BB962C8B-B14F-4D97-AF65-F5344CB8AC3E}">
        <p14:creationId xmlns:p14="http://schemas.microsoft.com/office/powerpoint/2010/main" val="21633642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Kinds of Managers – </a:t>
            </a:r>
            <a:br>
              <a:rPr lang="en-US" altLang="zh-CN" b="1" smtClean="0">
                <a:latin typeface="Arial" charset="0"/>
                <a:ea typeface="SimSun" pitchFamily="2" charset="-122"/>
                <a:sym typeface="Arial" charset="0"/>
              </a:rPr>
            </a:br>
            <a:r>
              <a:rPr lang="en-US" altLang="zh-CN" b="1" smtClean="0">
                <a:latin typeface="Arial" charset="0"/>
                <a:ea typeface="SimSun" pitchFamily="2" charset="-122"/>
                <a:sym typeface="Arial" charset="0"/>
              </a:rPr>
              <a:t>Areas (1)</a:t>
            </a:r>
            <a:endParaRPr lang="en-US" altLang="zh-CN" smtClean="0">
              <a:ea typeface="SimSun" pitchFamily="2" charset="-122"/>
            </a:endParaRPr>
          </a:p>
        </p:txBody>
      </p:sp>
      <p:sp>
        <p:nvSpPr>
          <p:cNvPr id="33795" name="Rectangle 3"/>
          <p:cNvSpPr>
            <a:spLocks noGrp="1" noChangeArrowheads="1"/>
          </p:cNvSpPr>
          <p:nvPr>
            <p:ph type="body" idx="4294967295"/>
          </p:nvPr>
        </p:nvSpPr>
        <p:spPr/>
        <p:txBody>
          <a:bodyPr/>
          <a:lstStyle/>
          <a:p>
            <a:pPr eaLnBrk="1" hangingPunct="1"/>
            <a:r>
              <a:rPr lang="en-US" altLang="zh-CN" smtClean="0">
                <a:latin typeface="Arial" charset="0"/>
                <a:ea typeface="SimSun" pitchFamily="2" charset="-122"/>
                <a:sym typeface="Arial" charset="0"/>
              </a:rPr>
              <a:t>Marketing: Find ways to sell the organization’s products and services.</a:t>
            </a:r>
          </a:p>
          <a:p>
            <a:pPr eaLnBrk="1" hangingPunct="1"/>
            <a:r>
              <a:rPr lang="en-US" altLang="zh-CN" smtClean="0">
                <a:latin typeface="Arial" charset="0"/>
                <a:ea typeface="SimSun" pitchFamily="2" charset="-122"/>
                <a:sym typeface="Arial" charset="0"/>
              </a:rPr>
              <a:t>Financial: D</a:t>
            </a:r>
            <a:r>
              <a:rPr lang="en-US" altLang="zh-CN" smtClean="0">
                <a:latin typeface="Arial" charset="0"/>
                <a:ea typeface="SimSun" pitchFamily="2" charset="-122"/>
              </a:rPr>
              <a:t>eal with accounting, cash management, and investment functions.</a:t>
            </a:r>
          </a:p>
          <a:p>
            <a:pPr eaLnBrk="1" hangingPunct="1"/>
            <a:r>
              <a:rPr lang="en-US" altLang="zh-CN" smtClean="0">
                <a:latin typeface="Arial" charset="0"/>
                <a:ea typeface="SimSun" pitchFamily="2" charset="-122"/>
                <a:sym typeface="Arial" charset="0"/>
              </a:rPr>
              <a:t>Human Resource: R</a:t>
            </a:r>
            <a:r>
              <a:rPr lang="en-US" altLang="zh-CN" smtClean="0">
                <a:latin typeface="Arial" charset="0"/>
                <a:ea typeface="SimSun" pitchFamily="2" charset="-122"/>
              </a:rPr>
              <a:t>esponsible for hiring and developing employees. </a:t>
            </a:r>
            <a:r>
              <a:rPr lang="en-US" altLang="zh-CN" smtClean="0">
                <a:latin typeface="Arial" charset="0"/>
                <a:ea typeface="SimSun" pitchFamily="2" charset="-122"/>
                <a:sym typeface="Arial" charset="0"/>
              </a:rPr>
              <a:t> </a:t>
            </a:r>
            <a:endParaRPr lang="en-US" altLang="zh-CN" smtClean="0">
              <a:ea typeface="SimSun" pitchFamily="2" charset="-122"/>
            </a:endParaRPr>
          </a:p>
        </p:txBody>
      </p:sp>
    </p:spTree>
    <p:extLst>
      <p:ext uri="{BB962C8B-B14F-4D97-AF65-F5344CB8AC3E}">
        <p14:creationId xmlns:p14="http://schemas.microsoft.com/office/powerpoint/2010/main" val="1543133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Kinds of Managers – </a:t>
            </a:r>
            <a:br>
              <a:rPr lang="en-US" altLang="zh-CN" b="1" smtClean="0">
                <a:latin typeface="Arial" charset="0"/>
                <a:ea typeface="SimSun" pitchFamily="2" charset="-122"/>
                <a:sym typeface="Arial" charset="0"/>
              </a:rPr>
            </a:br>
            <a:r>
              <a:rPr lang="en-US" altLang="zh-CN" b="1" smtClean="0">
                <a:latin typeface="Arial" charset="0"/>
                <a:ea typeface="SimSun" pitchFamily="2" charset="-122"/>
                <a:sym typeface="Arial" charset="0"/>
              </a:rPr>
              <a:t>Areas (2)</a:t>
            </a:r>
            <a:endParaRPr lang="en-US" altLang="zh-CN" smtClean="0">
              <a:ea typeface="SimSun" pitchFamily="2" charset="-122"/>
            </a:endParaRPr>
          </a:p>
        </p:txBody>
      </p:sp>
      <p:sp>
        <p:nvSpPr>
          <p:cNvPr id="34819" name="Rectangle 3"/>
          <p:cNvSpPr>
            <a:spLocks noGrp="1" noChangeArrowheads="1"/>
          </p:cNvSpPr>
          <p:nvPr>
            <p:ph type="body" idx="4294967295"/>
          </p:nvPr>
        </p:nvSpPr>
        <p:spPr/>
        <p:txBody>
          <a:bodyPr/>
          <a:lstStyle/>
          <a:p>
            <a:pPr eaLnBrk="1" hangingPunct="1">
              <a:lnSpc>
                <a:spcPct val="90000"/>
              </a:lnSpc>
            </a:pPr>
            <a:r>
              <a:rPr lang="en-US" altLang="zh-CN" sz="2800" smtClean="0">
                <a:latin typeface="Arial" charset="0"/>
                <a:ea typeface="SimSun" pitchFamily="2" charset="-122"/>
                <a:sym typeface="Arial" charset="0"/>
              </a:rPr>
              <a:t>Administrative: Generalists who have some basic familiarity with all functional areas of management rather than specialized training in any one area.</a:t>
            </a:r>
          </a:p>
          <a:p>
            <a:pPr eaLnBrk="1" hangingPunct="1">
              <a:lnSpc>
                <a:spcPct val="90000"/>
              </a:lnSpc>
            </a:pPr>
            <a:r>
              <a:rPr lang="en-US" altLang="zh-CN" sz="2800" smtClean="0">
                <a:latin typeface="Arial" charset="0"/>
                <a:ea typeface="SimSun" pitchFamily="2" charset="-122"/>
                <a:sym typeface="Arial" charset="0"/>
              </a:rPr>
              <a:t>Operations: Concerned with creating and managing the systems that create an organization's products and services. Chief Medical Technologists are often in these positions. They achieve their goals through service control, inventory control and quality control.</a:t>
            </a:r>
          </a:p>
          <a:p>
            <a:pPr eaLnBrk="1" hangingPunct="1">
              <a:lnSpc>
                <a:spcPct val="90000"/>
              </a:lnSpc>
            </a:pPr>
            <a:endParaRPr lang="en-US" altLang="zh-CN" sz="2800" smtClean="0">
              <a:latin typeface="Arial Unicode MS" pitchFamily="34" charset="-128"/>
              <a:ea typeface="Arial Unicode MS" pitchFamily="34" charset="-128"/>
              <a:cs typeface="Arial Unicode MS" pitchFamily="34" charset="-128"/>
              <a:sym typeface="Arial Unicode MS" pitchFamily="34" charset="-128"/>
            </a:endParaRPr>
          </a:p>
          <a:p>
            <a:pPr eaLnBrk="1" hangingPunct="1">
              <a:lnSpc>
                <a:spcPct val="90000"/>
              </a:lnSpc>
            </a:pPr>
            <a:endParaRPr lang="en-US" altLang="zh-CN" sz="2800" smtClean="0">
              <a:latin typeface="Arial" charset="0"/>
              <a:ea typeface="SimSun" pitchFamily="2" charset="-122"/>
              <a:sym typeface="Arial" charset="0"/>
            </a:endParaRPr>
          </a:p>
        </p:txBody>
      </p:sp>
    </p:spTree>
    <p:extLst>
      <p:ext uri="{BB962C8B-B14F-4D97-AF65-F5344CB8AC3E}">
        <p14:creationId xmlns:p14="http://schemas.microsoft.com/office/powerpoint/2010/main" val="25146158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Managerial Roles</a:t>
            </a:r>
            <a:endParaRPr lang="en-US" altLang="zh-CN" smtClean="0">
              <a:ea typeface="SimSun" pitchFamily="2" charset="-122"/>
            </a:endParaRPr>
          </a:p>
        </p:txBody>
      </p:sp>
      <p:sp>
        <p:nvSpPr>
          <p:cNvPr id="35843" name="Rectangle 3"/>
          <p:cNvSpPr>
            <a:spLocks noGrp="1" noChangeArrowheads="1"/>
          </p:cNvSpPr>
          <p:nvPr>
            <p:ph type="body" idx="4294967295"/>
          </p:nvPr>
        </p:nvSpPr>
        <p:spPr/>
        <p:txBody>
          <a:bodyPr/>
          <a:lstStyle/>
          <a:p>
            <a:pPr eaLnBrk="1" hangingPunct="1"/>
            <a:r>
              <a:rPr lang="en-US" altLang="zh-CN" smtClean="0">
                <a:latin typeface="Arial" charset="0"/>
                <a:ea typeface="SimSun" pitchFamily="2" charset="-122"/>
                <a:sym typeface="Arial" charset="0"/>
              </a:rPr>
              <a:t>Interpersonal: representative, leader, liaison.</a:t>
            </a:r>
          </a:p>
          <a:p>
            <a:pPr eaLnBrk="1" hangingPunct="1"/>
            <a:r>
              <a:rPr lang="en-US" altLang="zh-CN" smtClean="0">
                <a:latin typeface="Arial" charset="0"/>
                <a:ea typeface="SimSun" pitchFamily="2" charset="-122"/>
                <a:sym typeface="Arial" charset="0"/>
              </a:rPr>
              <a:t>Informational: monitor, disseminator, spokesperson.</a:t>
            </a:r>
          </a:p>
          <a:p>
            <a:pPr eaLnBrk="1" hangingPunct="1"/>
            <a:r>
              <a:rPr lang="en-US" altLang="zh-CN" smtClean="0">
                <a:latin typeface="Arial" charset="0"/>
                <a:ea typeface="SimSun" pitchFamily="2" charset="-122"/>
                <a:sym typeface="Arial" charset="0"/>
              </a:rPr>
              <a:t>Decisional: entrepreneur, disturbance handler, resource allocator, negotiator</a:t>
            </a:r>
            <a:endParaRPr lang="en-US" altLang="zh-CN" smtClean="0">
              <a:ea typeface="SimSun" pitchFamily="2" charset="-122"/>
            </a:endParaRPr>
          </a:p>
        </p:txBody>
      </p:sp>
    </p:spTree>
    <p:extLst>
      <p:ext uri="{BB962C8B-B14F-4D97-AF65-F5344CB8AC3E}">
        <p14:creationId xmlns:p14="http://schemas.microsoft.com/office/powerpoint/2010/main" val="12254698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Managerial Skills (1)</a:t>
            </a:r>
            <a:endParaRPr lang="en-US" altLang="zh-CN" smtClean="0">
              <a:ea typeface="SimSun" pitchFamily="2" charset="-122"/>
            </a:endParaRPr>
          </a:p>
        </p:txBody>
      </p:sp>
      <p:sp>
        <p:nvSpPr>
          <p:cNvPr id="36867" name="Rectangle 3"/>
          <p:cNvSpPr>
            <a:spLocks noGrp="1" noChangeArrowheads="1"/>
          </p:cNvSpPr>
          <p:nvPr>
            <p:ph type="body" idx="4294967295"/>
          </p:nvPr>
        </p:nvSpPr>
        <p:spPr/>
        <p:txBody>
          <a:bodyPr/>
          <a:lstStyle/>
          <a:p>
            <a:pPr eaLnBrk="1" hangingPunct="1"/>
            <a:r>
              <a:rPr lang="en-US" altLang="zh-CN" smtClean="0">
                <a:latin typeface="Arial" charset="0"/>
                <a:ea typeface="SimSun" pitchFamily="2" charset="-122"/>
                <a:sym typeface="Arial" charset="0"/>
              </a:rPr>
              <a:t>Technical: Ability to understand and accomplish tasks.</a:t>
            </a:r>
          </a:p>
          <a:p>
            <a:pPr eaLnBrk="1" hangingPunct="1"/>
            <a:r>
              <a:rPr lang="en-US" altLang="zh-CN" smtClean="0">
                <a:latin typeface="Arial" charset="0"/>
                <a:ea typeface="SimSun" pitchFamily="2" charset="-122"/>
                <a:sym typeface="Arial" charset="0"/>
              </a:rPr>
              <a:t>Interpersonal: A</a:t>
            </a:r>
            <a:r>
              <a:rPr lang="en-US" altLang="zh-CN" smtClean="0">
                <a:latin typeface="Arial" charset="0"/>
                <a:ea typeface="SimSun" pitchFamily="2" charset="-122"/>
              </a:rPr>
              <a:t>bility to communicate with, understand, and motivate individuals and groups.</a:t>
            </a:r>
            <a:r>
              <a:rPr lang="en-US" altLang="zh-CN" smtClean="0">
                <a:latin typeface="Arial" charset="0"/>
                <a:ea typeface="SimSun" pitchFamily="2" charset="-122"/>
                <a:sym typeface="Arial" charset="0"/>
              </a:rPr>
              <a:t> </a:t>
            </a:r>
          </a:p>
          <a:p>
            <a:pPr eaLnBrk="1" hangingPunct="1">
              <a:buFont typeface="Arial" charset="0"/>
              <a:buNone/>
            </a:pPr>
            <a:endParaRPr lang="en-US" altLang="zh-CN" smtClean="0">
              <a:latin typeface="Arial" charset="0"/>
              <a:ea typeface="SimSun" pitchFamily="2" charset="-122"/>
              <a:sym typeface="Arial" charset="0"/>
            </a:endParaRPr>
          </a:p>
        </p:txBody>
      </p:sp>
    </p:spTree>
    <p:extLst>
      <p:ext uri="{BB962C8B-B14F-4D97-AF65-F5344CB8AC3E}">
        <p14:creationId xmlns:p14="http://schemas.microsoft.com/office/powerpoint/2010/main" val="28561695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Managerial Skills (2)</a:t>
            </a:r>
            <a:endParaRPr lang="en-US" altLang="zh-CN" smtClean="0">
              <a:ea typeface="SimSun" pitchFamily="2" charset="-122"/>
            </a:endParaRPr>
          </a:p>
        </p:txBody>
      </p:sp>
      <p:sp>
        <p:nvSpPr>
          <p:cNvPr id="37891" name="Rectangle 3"/>
          <p:cNvSpPr>
            <a:spLocks noGrp="1" noChangeArrowheads="1"/>
          </p:cNvSpPr>
          <p:nvPr>
            <p:ph type="body" idx="4294967295"/>
          </p:nvPr>
        </p:nvSpPr>
        <p:spPr/>
        <p:txBody>
          <a:bodyPr/>
          <a:lstStyle/>
          <a:p>
            <a:pPr eaLnBrk="1" hangingPunct="1"/>
            <a:r>
              <a:rPr lang="en-US" altLang="zh-CN" smtClean="0">
                <a:latin typeface="Arial" charset="0"/>
                <a:ea typeface="SimSun" pitchFamily="2" charset="-122"/>
                <a:sym typeface="Arial" charset="0"/>
              </a:rPr>
              <a:t>Conceptual: A</a:t>
            </a:r>
            <a:r>
              <a:rPr lang="en-US" altLang="zh-CN" smtClean="0">
                <a:latin typeface="Arial" charset="0"/>
                <a:ea typeface="SimSun" pitchFamily="2" charset="-122"/>
              </a:rPr>
              <a:t>bility to think in abstract terms and understand the "big picture" or the overall workings of the organization and its environment.</a:t>
            </a:r>
          </a:p>
          <a:p>
            <a:pPr eaLnBrk="1" hangingPunct="1"/>
            <a:r>
              <a:rPr lang="en-US" altLang="zh-CN" smtClean="0">
                <a:latin typeface="Arial" charset="0"/>
                <a:ea typeface="SimSun" pitchFamily="2" charset="-122"/>
                <a:sym typeface="Arial" charset="0"/>
              </a:rPr>
              <a:t>Diagnostic and Analytical: Ability to recognize the symptoms of a problem and determine an action plan to fix it.</a:t>
            </a:r>
          </a:p>
          <a:p>
            <a:pPr eaLnBrk="1" hangingPunct="1"/>
            <a:endParaRPr lang="en-US" altLang="zh-CN" smtClean="0">
              <a:ea typeface="SimSun" pitchFamily="2" charset="-122"/>
            </a:endParaRPr>
          </a:p>
        </p:txBody>
      </p:sp>
    </p:spTree>
    <p:extLst>
      <p:ext uri="{BB962C8B-B14F-4D97-AF65-F5344CB8AC3E}">
        <p14:creationId xmlns:p14="http://schemas.microsoft.com/office/powerpoint/2010/main" val="8916541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txBox="1">
            <a:spLocks noChangeArrowheads="1"/>
          </p:cNvSpPr>
          <p:nvPr/>
        </p:nvSpPr>
        <p:spPr bwMode="auto">
          <a:xfrm>
            <a:off x="685800" y="303213"/>
            <a:ext cx="7772400" cy="579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0">
              <a:spcBef>
                <a:spcPct val="20000"/>
              </a:spcBef>
              <a:buFont typeface="Arial" charset="0"/>
              <a:buChar char="•"/>
              <a:defRPr sz="3200">
                <a:solidFill>
                  <a:schemeClr val="tx1"/>
                </a:solidFill>
                <a:latin typeface="Times New Roman" pitchFamily="18" charset="0"/>
                <a:cs typeface="Times New Roman" pitchFamily="18" charset="0"/>
                <a:sym typeface="Times New Roman" pitchFamily="18" charset="0"/>
              </a:defRPr>
            </a:lvl1pPr>
            <a:lvl2pPr marL="742950" indent="-285750" defTabSz="0">
              <a:spcBef>
                <a:spcPct val="20000"/>
              </a:spcBef>
              <a:buFont typeface="Arial" charset="0"/>
              <a:buChar char="–"/>
              <a:defRPr sz="2800">
                <a:solidFill>
                  <a:schemeClr val="tx1"/>
                </a:solidFill>
                <a:latin typeface="Times New Roman" pitchFamily="18" charset="0"/>
                <a:cs typeface="Times New Roman" pitchFamily="18" charset="0"/>
                <a:sym typeface="Times New Roman" pitchFamily="18" charset="0"/>
              </a:defRPr>
            </a:lvl2pPr>
            <a:lvl3pPr marL="1143000" indent="-228600" defTabSz="0">
              <a:spcBef>
                <a:spcPct val="20000"/>
              </a:spcBef>
              <a:buFont typeface="Arial" charset="0"/>
              <a:buChar char="•"/>
              <a:defRPr sz="2400">
                <a:solidFill>
                  <a:schemeClr val="tx1"/>
                </a:solidFill>
                <a:latin typeface="Times New Roman" pitchFamily="18" charset="0"/>
                <a:cs typeface="Times New Roman" pitchFamily="18" charset="0"/>
                <a:sym typeface="Times New Roman" pitchFamily="18" charset="0"/>
              </a:defRPr>
            </a:lvl3pPr>
            <a:lvl4pPr marL="16002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4pPr>
            <a:lvl5pPr marL="20574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5pPr>
            <a:lvl6pPr marL="25146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6pPr>
            <a:lvl7pPr marL="29718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7pPr>
            <a:lvl8pPr marL="34290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8pPr>
            <a:lvl9pPr marL="38862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9pPr>
          </a:lstStyle>
          <a:p>
            <a:pPr eaLnBrk="0" fontAlgn="base" hangingPunct="0">
              <a:spcAft>
                <a:spcPct val="0"/>
              </a:spcAft>
            </a:pPr>
            <a:r>
              <a:rPr lang="en-US" altLang="en-US">
                <a:solidFill>
                  <a:srgbClr val="6600CC"/>
                </a:solidFill>
                <a:ea typeface="SimSun" pitchFamily="2" charset="-122"/>
              </a:rPr>
              <a:t>System: A self-contained collection of interacting and interdependent components, working together toward a common purpose. </a:t>
            </a:r>
          </a:p>
          <a:p>
            <a:pPr eaLnBrk="0" fontAlgn="base" hangingPunct="0">
              <a:spcAft>
                <a:spcPct val="0"/>
              </a:spcAft>
            </a:pPr>
            <a:r>
              <a:rPr lang="en-US" altLang="en-US">
                <a:solidFill>
                  <a:srgbClr val="6600CC"/>
                </a:solidFill>
                <a:ea typeface="SimSun" pitchFamily="2" charset="-122"/>
              </a:rPr>
              <a:t>Primary Tasks – Defined duties that are necessary because of the nature of the system’s products or services. </a:t>
            </a:r>
            <a:endParaRPr lang="en-PH" altLang="en-US">
              <a:solidFill>
                <a:srgbClr val="6600CC"/>
              </a:solidFill>
              <a:ea typeface="SimSun" pitchFamily="2" charset="-122"/>
            </a:endParaRPr>
          </a:p>
          <a:p>
            <a:pPr eaLnBrk="0" fontAlgn="base" hangingPunct="0">
              <a:spcAft>
                <a:spcPct val="0"/>
              </a:spcAft>
            </a:pPr>
            <a:r>
              <a:rPr lang="en-US" altLang="en-US">
                <a:solidFill>
                  <a:srgbClr val="6600CC"/>
                </a:solidFill>
                <a:ea typeface="SimSun" pitchFamily="2" charset="-122"/>
              </a:rPr>
              <a:t>Hierarchy of Systems – The process whereby self-contained subsystems develop within a parent organization, such as a laboratory within a hospital. </a:t>
            </a:r>
            <a:endParaRPr lang="en-PH" altLang="en-US">
              <a:solidFill>
                <a:srgbClr val="6600CC"/>
              </a:solidFill>
              <a:ea typeface="SimSun" pitchFamily="2" charset="-122"/>
            </a:endParaRPr>
          </a:p>
          <a:p>
            <a:pPr eaLnBrk="0" fontAlgn="base" hangingPunct="0">
              <a:spcAft>
                <a:spcPct val="0"/>
              </a:spcAft>
            </a:pPr>
            <a:endParaRPr lang="en-PH" altLang="en-US">
              <a:solidFill>
                <a:srgbClr val="6600CC"/>
              </a:solidFill>
              <a:ea typeface="SimSun" pitchFamily="2" charset="-122"/>
            </a:endParaRPr>
          </a:p>
        </p:txBody>
      </p:sp>
    </p:spTree>
    <p:extLst>
      <p:ext uri="{BB962C8B-B14F-4D97-AF65-F5344CB8AC3E}">
        <p14:creationId xmlns:p14="http://schemas.microsoft.com/office/powerpoint/2010/main" val="12749847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txBox="1">
            <a:spLocks noChangeArrowheads="1"/>
          </p:cNvSpPr>
          <p:nvPr/>
        </p:nvSpPr>
        <p:spPr bwMode="auto">
          <a:xfrm>
            <a:off x="685800" y="379413"/>
            <a:ext cx="7772400" cy="571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0">
              <a:spcBef>
                <a:spcPct val="20000"/>
              </a:spcBef>
              <a:buFont typeface="Arial" charset="0"/>
              <a:buChar char="•"/>
              <a:defRPr sz="3200">
                <a:solidFill>
                  <a:schemeClr val="tx1"/>
                </a:solidFill>
                <a:latin typeface="Times New Roman" pitchFamily="18" charset="0"/>
                <a:cs typeface="Times New Roman" pitchFamily="18" charset="0"/>
                <a:sym typeface="Times New Roman" pitchFamily="18" charset="0"/>
              </a:defRPr>
            </a:lvl1pPr>
            <a:lvl2pPr marL="742950" indent="-285750" defTabSz="0">
              <a:spcBef>
                <a:spcPct val="20000"/>
              </a:spcBef>
              <a:buFont typeface="Arial" charset="0"/>
              <a:buChar char="–"/>
              <a:defRPr sz="2800">
                <a:solidFill>
                  <a:schemeClr val="tx1"/>
                </a:solidFill>
                <a:latin typeface="Times New Roman" pitchFamily="18" charset="0"/>
                <a:cs typeface="Times New Roman" pitchFamily="18" charset="0"/>
                <a:sym typeface="Times New Roman" pitchFamily="18" charset="0"/>
              </a:defRPr>
            </a:lvl2pPr>
            <a:lvl3pPr marL="1143000" indent="-228600" defTabSz="0">
              <a:spcBef>
                <a:spcPct val="20000"/>
              </a:spcBef>
              <a:buFont typeface="Arial" charset="0"/>
              <a:buChar char="•"/>
              <a:defRPr sz="2400">
                <a:solidFill>
                  <a:schemeClr val="tx1"/>
                </a:solidFill>
                <a:latin typeface="Times New Roman" pitchFamily="18" charset="0"/>
                <a:cs typeface="Times New Roman" pitchFamily="18" charset="0"/>
                <a:sym typeface="Times New Roman" pitchFamily="18" charset="0"/>
              </a:defRPr>
            </a:lvl3pPr>
            <a:lvl4pPr marL="16002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4pPr>
            <a:lvl5pPr marL="20574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5pPr>
            <a:lvl6pPr marL="25146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6pPr>
            <a:lvl7pPr marL="29718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7pPr>
            <a:lvl8pPr marL="34290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8pPr>
            <a:lvl9pPr marL="38862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9pPr>
          </a:lstStyle>
          <a:p>
            <a:pPr eaLnBrk="0" fontAlgn="base" hangingPunct="0">
              <a:spcAft>
                <a:spcPct val="0"/>
              </a:spcAft>
            </a:pPr>
            <a:r>
              <a:rPr lang="en-US" altLang="en-US">
                <a:solidFill>
                  <a:srgbClr val="6600CC"/>
                </a:solidFill>
                <a:ea typeface="SimSun" pitchFamily="2" charset="-122"/>
              </a:rPr>
              <a:t>Open Systems – Systems that interact with their environment by both receiving and delivering products and services. </a:t>
            </a:r>
          </a:p>
          <a:p>
            <a:pPr eaLnBrk="0" fontAlgn="base" hangingPunct="0">
              <a:spcAft>
                <a:spcPct val="0"/>
              </a:spcAft>
            </a:pPr>
            <a:r>
              <a:rPr lang="en-US" altLang="en-US">
                <a:solidFill>
                  <a:srgbClr val="6600CC"/>
                </a:solidFill>
                <a:ea typeface="SimSun" pitchFamily="2" charset="-122"/>
              </a:rPr>
              <a:t>Equilibrium – A state of stability within and between the system and its environment.</a:t>
            </a:r>
          </a:p>
          <a:p>
            <a:pPr eaLnBrk="0" fontAlgn="base" hangingPunct="0">
              <a:spcAft>
                <a:spcPct val="0"/>
              </a:spcAft>
            </a:pPr>
            <a:r>
              <a:rPr lang="en-US" altLang="en-US">
                <a:solidFill>
                  <a:srgbClr val="6600CC"/>
                </a:solidFill>
                <a:ea typeface="SimSun" pitchFamily="2" charset="-122"/>
              </a:rPr>
              <a:t> Self-Regulation – The feedback process by which the system monitors performance and provides information to its members. </a:t>
            </a:r>
            <a:endParaRPr lang="en-PH" altLang="en-US">
              <a:solidFill>
                <a:srgbClr val="6600CC"/>
              </a:solidFill>
              <a:ea typeface="SimSun" pitchFamily="2" charset="-122"/>
            </a:endParaRPr>
          </a:p>
          <a:p>
            <a:pPr eaLnBrk="0" fontAlgn="base" hangingPunct="0">
              <a:spcAft>
                <a:spcPct val="0"/>
              </a:spcAft>
            </a:pPr>
            <a:endParaRPr lang="en-PH" altLang="en-US">
              <a:solidFill>
                <a:srgbClr val="6600CC"/>
              </a:solidFill>
              <a:ea typeface="SimSun" pitchFamily="2" charset="-122"/>
            </a:endParaRPr>
          </a:p>
          <a:p>
            <a:pPr eaLnBrk="0" fontAlgn="base" hangingPunct="0">
              <a:spcAft>
                <a:spcPct val="0"/>
              </a:spcAft>
            </a:pPr>
            <a:endParaRPr lang="en-PH" altLang="en-US">
              <a:solidFill>
                <a:srgbClr val="6600CC"/>
              </a:solidFill>
              <a:ea typeface="SimSun" pitchFamily="2" charset="-122"/>
            </a:endParaRPr>
          </a:p>
        </p:txBody>
      </p:sp>
    </p:spTree>
    <p:extLst>
      <p:ext uri="{BB962C8B-B14F-4D97-AF65-F5344CB8AC3E}">
        <p14:creationId xmlns:p14="http://schemas.microsoft.com/office/powerpoint/2010/main" val="33930376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txBox="1">
            <a:spLocks noChangeArrowheads="1"/>
          </p:cNvSpPr>
          <p:nvPr/>
        </p:nvSpPr>
        <p:spPr bwMode="auto">
          <a:xfrm>
            <a:off x="685800" y="608013"/>
            <a:ext cx="8231188" cy="548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0">
              <a:spcBef>
                <a:spcPct val="20000"/>
              </a:spcBef>
              <a:buFont typeface="Arial" charset="0"/>
              <a:buChar char="•"/>
              <a:defRPr sz="3200">
                <a:solidFill>
                  <a:schemeClr val="tx1"/>
                </a:solidFill>
                <a:latin typeface="Times New Roman" pitchFamily="18" charset="0"/>
                <a:cs typeface="Times New Roman" pitchFamily="18" charset="0"/>
                <a:sym typeface="Times New Roman" pitchFamily="18" charset="0"/>
              </a:defRPr>
            </a:lvl1pPr>
            <a:lvl2pPr marL="742950" indent="-285750" defTabSz="0">
              <a:spcBef>
                <a:spcPct val="20000"/>
              </a:spcBef>
              <a:buFont typeface="Arial" charset="0"/>
              <a:buChar char="–"/>
              <a:defRPr sz="2800">
                <a:solidFill>
                  <a:schemeClr val="tx1"/>
                </a:solidFill>
                <a:latin typeface="Times New Roman" pitchFamily="18" charset="0"/>
                <a:cs typeface="Times New Roman" pitchFamily="18" charset="0"/>
                <a:sym typeface="Times New Roman" pitchFamily="18" charset="0"/>
              </a:defRPr>
            </a:lvl2pPr>
            <a:lvl3pPr marL="1143000" indent="-228600" defTabSz="0">
              <a:spcBef>
                <a:spcPct val="20000"/>
              </a:spcBef>
              <a:buFont typeface="Arial" charset="0"/>
              <a:buChar char="•"/>
              <a:defRPr sz="2400">
                <a:solidFill>
                  <a:schemeClr val="tx1"/>
                </a:solidFill>
                <a:latin typeface="Times New Roman" pitchFamily="18" charset="0"/>
                <a:cs typeface="Times New Roman" pitchFamily="18" charset="0"/>
                <a:sym typeface="Times New Roman" pitchFamily="18" charset="0"/>
              </a:defRPr>
            </a:lvl3pPr>
            <a:lvl4pPr marL="16002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4pPr>
            <a:lvl5pPr marL="20574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5pPr>
            <a:lvl6pPr marL="25146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6pPr>
            <a:lvl7pPr marL="29718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7pPr>
            <a:lvl8pPr marL="34290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8pPr>
            <a:lvl9pPr marL="38862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9pPr>
          </a:lstStyle>
          <a:p>
            <a:pPr eaLnBrk="0" fontAlgn="base" hangingPunct="0">
              <a:spcAft>
                <a:spcPct val="0"/>
              </a:spcAft>
            </a:pPr>
            <a:endParaRPr lang="en-PH" altLang="en-US">
              <a:solidFill>
                <a:srgbClr val="6600CC"/>
              </a:solidFill>
              <a:ea typeface="SimSun" pitchFamily="2" charset="-122"/>
            </a:endParaRPr>
          </a:p>
          <a:p>
            <a:pPr eaLnBrk="0" fontAlgn="base" hangingPunct="0">
              <a:spcAft>
                <a:spcPct val="0"/>
              </a:spcAft>
            </a:pPr>
            <a:endParaRPr lang="en-PH" altLang="en-US">
              <a:solidFill>
                <a:srgbClr val="6600CC"/>
              </a:solidFill>
              <a:ea typeface="SimSun" pitchFamily="2" charset="-122"/>
            </a:endParaRPr>
          </a:p>
        </p:txBody>
      </p:sp>
      <p:sp>
        <p:nvSpPr>
          <p:cNvPr id="40963" name="Rectangle 3"/>
          <p:cNvSpPr txBox="1">
            <a:spLocks noChangeArrowheads="1"/>
          </p:cNvSpPr>
          <p:nvPr/>
        </p:nvSpPr>
        <p:spPr bwMode="auto">
          <a:xfrm>
            <a:off x="685800" y="379413"/>
            <a:ext cx="7772400" cy="571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0">
              <a:spcBef>
                <a:spcPct val="20000"/>
              </a:spcBef>
              <a:buFont typeface="Arial" charset="0"/>
              <a:buChar char="•"/>
              <a:defRPr sz="3200">
                <a:solidFill>
                  <a:schemeClr val="tx1"/>
                </a:solidFill>
                <a:latin typeface="Times New Roman" pitchFamily="18" charset="0"/>
                <a:cs typeface="Times New Roman" pitchFamily="18" charset="0"/>
                <a:sym typeface="Times New Roman" pitchFamily="18" charset="0"/>
              </a:defRPr>
            </a:lvl1pPr>
            <a:lvl2pPr marL="742950" indent="-285750" defTabSz="0">
              <a:spcBef>
                <a:spcPct val="20000"/>
              </a:spcBef>
              <a:buFont typeface="Arial" charset="0"/>
              <a:buChar char="–"/>
              <a:defRPr sz="2800">
                <a:solidFill>
                  <a:schemeClr val="tx1"/>
                </a:solidFill>
                <a:latin typeface="Times New Roman" pitchFamily="18" charset="0"/>
                <a:cs typeface="Times New Roman" pitchFamily="18" charset="0"/>
                <a:sym typeface="Times New Roman" pitchFamily="18" charset="0"/>
              </a:defRPr>
            </a:lvl2pPr>
            <a:lvl3pPr marL="1143000" indent="-228600" defTabSz="0">
              <a:spcBef>
                <a:spcPct val="20000"/>
              </a:spcBef>
              <a:buFont typeface="Arial" charset="0"/>
              <a:buChar char="•"/>
              <a:defRPr sz="2400">
                <a:solidFill>
                  <a:schemeClr val="tx1"/>
                </a:solidFill>
                <a:latin typeface="Times New Roman" pitchFamily="18" charset="0"/>
                <a:cs typeface="Times New Roman" pitchFamily="18" charset="0"/>
                <a:sym typeface="Times New Roman" pitchFamily="18" charset="0"/>
              </a:defRPr>
            </a:lvl3pPr>
            <a:lvl4pPr marL="16002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4pPr>
            <a:lvl5pPr marL="20574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5pPr>
            <a:lvl6pPr marL="25146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6pPr>
            <a:lvl7pPr marL="29718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7pPr>
            <a:lvl8pPr marL="34290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8pPr>
            <a:lvl9pPr marL="38862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9pPr>
          </a:lstStyle>
          <a:p>
            <a:pPr eaLnBrk="0" fontAlgn="base" hangingPunct="0">
              <a:spcAft>
                <a:spcPct val="0"/>
              </a:spcAft>
            </a:pPr>
            <a:r>
              <a:rPr lang="en-US" altLang="en-US">
                <a:solidFill>
                  <a:srgbClr val="6600CC"/>
                </a:solidFill>
                <a:ea typeface="SimSun" pitchFamily="2" charset="-122"/>
              </a:rPr>
              <a:t>Formal Bureaucracy – The officially sanctioned lines of authority assigned by the owners of the organization. </a:t>
            </a:r>
          </a:p>
          <a:p>
            <a:pPr eaLnBrk="0" fontAlgn="base" hangingPunct="0">
              <a:spcAft>
                <a:spcPct val="0"/>
              </a:spcAft>
            </a:pPr>
            <a:r>
              <a:rPr lang="en-US" altLang="en-US">
                <a:solidFill>
                  <a:srgbClr val="6600CC"/>
                </a:solidFill>
                <a:ea typeface="SimSun" pitchFamily="2" charset="-122"/>
              </a:rPr>
              <a:t>Informal Groups – Alliances that form outside the boundaries of the formal bureaucracy from the interaction and allegiance of people with common interests. </a:t>
            </a:r>
            <a:endParaRPr lang="en-PH" altLang="en-US">
              <a:solidFill>
                <a:srgbClr val="6600CC"/>
              </a:solidFill>
              <a:ea typeface="SimSun" pitchFamily="2" charset="-122"/>
            </a:endParaRPr>
          </a:p>
          <a:p>
            <a:pPr eaLnBrk="0" fontAlgn="base" hangingPunct="0">
              <a:spcAft>
                <a:spcPct val="0"/>
              </a:spcAft>
            </a:pPr>
            <a:r>
              <a:rPr lang="en-US" altLang="en-US">
                <a:solidFill>
                  <a:srgbClr val="6600CC"/>
                </a:solidFill>
                <a:ea typeface="SimSun" pitchFamily="2" charset="-122"/>
              </a:rPr>
              <a:t>Authority – The empowerment by formal job classification of an individual to make commitments and act on behalf of the organization. </a:t>
            </a:r>
            <a:endParaRPr lang="en-PH" altLang="en-US">
              <a:solidFill>
                <a:srgbClr val="6600CC"/>
              </a:solidFill>
              <a:ea typeface="SimSun" pitchFamily="2" charset="-122"/>
            </a:endParaRPr>
          </a:p>
          <a:p>
            <a:pPr eaLnBrk="0" fontAlgn="base" hangingPunct="0">
              <a:spcAft>
                <a:spcPct val="0"/>
              </a:spcAft>
            </a:pPr>
            <a:endParaRPr lang="en-PH" altLang="en-US">
              <a:solidFill>
                <a:srgbClr val="6600CC"/>
              </a:solidFill>
              <a:ea typeface="SimSun" pitchFamily="2" charset="-122"/>
            </a:endParaRPr>
          </a:p>
        </p:txBody>
      </p:sp>
    </p:spTree>
    <p:extLst>
      <p:ext uri="{BB962C8B-B14F-4D97-AF65-F5344CB8AC3E}">
        <p14:creationId xmlns:p14="http://schemas.microsoft.com/office/powerpoint/2010/main" val="1763945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Organizations Role in Society</a:t>
            </a:r>
            <a:r>
              <a:rPr lang="en-US" altLang="zh-CN" smtClean="0">
                <a:ea typeface="SimSun" pitchFamily="2" charset="-122"/>
              </a:rPr>
              <a:t> </a:t>
            </a:r>
          </a:p>
        </p:txBody>
      </p:sp>
      <p:sp>
        <p:nvSpPr>
          <p:cNvPr id="5123" name="Rectangle 3"/>
          <p:cNvSpPr>
            <a:spLocks noGrp="1" noChangeArrowheads="1"/>
          </p:cNvSpPr>
          <p:nvPr>
            <p:ph type="body" idx="4294967295"/>
          </p:nvPr>
        </p:nvSpPr>
        <p:spPr/>
        <p:txBody>
          <a:bodyPr/>
          <a:lstStyle/>
          <a:p>
            <a:pPr eaLnBrk="1" hangingPunct="1"/>
            <a:r>
              <a:rPr lang="en-US" altLang="zh-CN" smtClean="0">
                <a:latin typeface="Arial" charset="0"/>
                <a:ea typeface="SimSun" pitchFamily="2" charset="-122"/>
                <a:sym typeface="Arial" charset="0"/>
              </a:rPr>
              <a:t>Organizations exist to allow accomplishment of work that could not be achieved by people alone.</a:t>
            </a:r>
          </a:p>
          <a:p>
            <a:pPr eaLnBrk="1" hangingPunct="1"/>
            <a:r>
              <a:rPr lang="en-US" altLang="zh-CN" smtClean="0">
                <a:latin typeface="Arial" charset="0"/>
                <a:ea typeface="SimSun" pitchFamily="2" charset="-122"/>
                <a:sym typeface="Arial" charset="0"/>
              </a:rPr>
              <a:t>As long as the goals of an organization are appropriate, society will allow them to exist and they can contribute to society.</a:t>
            </a:r>
          </a:p>
          <a:p>
            <a:pPr eaLnBrk="1" hangingPunct="1"/>
            <a:endParaRPr lang="en-US" altLang="zh-CN" smtClean="0">
              <a:ea typeface="SimSun" pitchFamily="2" charset="-122"/>
            </a:endParaRPr>
          </a:p>
        </p:txBody>
      </p:sp>
    </p:spTree>
    <p:extLst>
      <p:ext uri="{BB962C8B-B14F-4D97-AF65-F5344CB8AC3E}">
        <p14:creationId xmlns:p14="http://schemas.microsoft.com/office/powerpoint/2010/main" val="21299541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txBox="1">
            <a:spLocks noChangeArrowheads="1"/>
          </p:cNvSpPr>
          <p:nvPr/>
        </p:nvSpPr>
        <p:spPr bwMode="auto">
          <a:xfrm>
            <a:off x="685800" y="531813"/>
            <a:ext cx="8154988"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0">
              <a:spcBef>
                <a:spcPct val="20000"/>
              </a:spcBef>
              <a:buFont typeface="Arial" charset="0"/>
              <a:buChar char="•"/>
              <a:defRPr sz="3200">
                <a:solidFill>
                  <a:schemeClr val="tx1"/>
                </a:solidFill>
                <a:latin typeface="Times New Roman" pitchFamily="18" charset="0"/>
                <a:cs typeface="Times New Roman" pitchFamily="18" charset="0"/>
                <a:sym typeface="Times New Roman" pitchFamily="18" charset="0"/>
              </a:defRPr>
            </a:lvl1pPr>
            <a:lvl2pPr marL="742950" indent="-285750" defTabSz="0">
              <a:spcBef>
                <a:spcPct val="20000"/>
              </a:spcBef>
              <a:buFont typeface="Arial" charset="0"/>
              <a:buChar char="–"/>
              <a:defRPr sz="2800">
                <a:solidFill>
                  <a:schemeClr val="tx1"/>
                </a:solidFill>
                <a:latin typeface="Times New Roman" pitchFamily="18" charset="0"/>
                <a:cs typeface="Times New Roman" pitchFamily="18" charset="0"/>
                <a:sym typeface="Times New Roman" pitchFamily="18" charset="0"/>
              </a:defRPr>
            </a:lvl2pPr>
            <a:lvl3pPr marL="1143000" indent="-228600" defTabSz="0">
              <a:spcBef>
                <a:spcPct val="20000"/>
              </a:spcBef>
              <a:buFont typeface="Arial" charset="0"/>
              <a:buChar char="•"/>
              <a:defRPr sz="2400">
                <a:solidFill>
                  <a:schemeClr val="tx1"/>
                </a:solidFill>
                <a:latin typeface="Times New Roman" pitchFamily="18" charset="0"/>
                <a:cs typeface="Times New Roman" pitchFamily="18" charset="0"/>
                <a:sym typeface="Times New Roman" pitchFamily="18" charset="0"/>
              </a:defRPr>
            </a:lvl3pPr>
            <a:lvl4pPr marL="16002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4pPr>
            <a:lvl5pPr marL="20574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5pPr>
            <a:lvl6pPr marL="25146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6pPr>
            <a:lvl7pPr marL="29718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7pPr>
            <a:lvl8pPr marL="34290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8pPr>
            <a:lvl9pPr marL="38862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9pPr>
          </a:lstStyle>
          <a:p>
            <a:pPr eaLnBrk="0" fontAlgn="base" hangingPunct="0">
              <a:spcAft>
                <a:spcPct val="0"/>
              </a:spcAft>
            </a:pPr>
            <a:endParaRPr lang="en-PH" altLang="en-US">
              <a:solidFill>
                <a:srgbClr val="6600CC"/>
              </a:solidFill>
              <a:ea typeface="SimSun" pitchFamily="2" charset="-122"/>
            </a:endParaRPr>
          </a:p>
        </p:txBody>
      </p:sp>
      <p:sp>
        <p:nvSpPr>
          <p:cNvPr id="41987" name="Rectangle 3"/>
          <p:cNvSpPr txBox="1">
            <a:spLocks noChangeArrowheads="1"/>
          </p:cNvSpPr>
          <p:nvPr/>
        </p:nvSpPr>
        <p:spPr bwMode="auto">
          <a:xfrm>
            <a:off x="685800" y="227013"/>
            <a:ext cx="7772400" cy="648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0">
              <a:spcBef>
                <a:spcPct val="20000"/>
              </a:spcBef>
              <a:buFont typeface="Arial" charset="0"/>
              <a:buChar char="•"/>
              <a:defRPr sz="3200">
                <a:solidFill>
                  <a:schemeClr val="tx1"/>
                </a:solidFill>
                <a:latin typeface="Times New Roman" pitchFamily="18" charset="0"/>
                <a:cs typeface="Times New Roman" pitchFamily="18" charset="0"/>
                <a:sym typeface="Times New Roman" pitchFamily="18" charset="0"/>
              </a:defRPr>
            </a:lvl1pPr>
            <a:lvl2pPr marL="742950" indent="-285750" defTabSz="0">
              <a:spcBef>
                <a:spcPct val="20000"/>
              </a:spcBef>
              <a:buFont typeface="Arial" charset="0"/>
              <a:buChar char="–"/>
              <a:defRPr sz="2800">
                <a:solidFill>
                  <a:schemeClr val="tx1"/>
                </a:solidFill>
                <a:latin typeface="Times New Roman" pitchFamily="18" charset="0"/>
                <a:cs typeface="Times New Roman" pitchFamily="18" charset="0"/>
                <a:sym typeface="Times New Roman" pitchFamily="18" charset="0"/>
              </a:defRPr>
            </a:lvl2pPr>
            <a:lvl3pPr marL="1143000" indent="-228600" defTabSz="0">
              <a:spcBef>
                <a:spcPct val="20000"/>
              </a:spcBef>
              <a:buFont typeface="Arial" charset="0"/>
              <a:buChar char="•"/>
              <a:defRPr sz="2400">
                <a:solidFill>
                  <a:schemeClr val="tx1"/>
                </a:solidFill>
                <a:latin typeface="Times New Roman" pitchFamily="18" charset="0"/>
                <a:cs typeface="Times New Roman" pitchFamily="18" charset="0"/>
                <a:sym typeface="Times New Roman" pitchFamily="18" charset="0"/>
              </a:defRPr>
            </a:lvl3pPr>
            <a:lvl4pPr marL="16002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4pPr>
            <a:lvl5pPr marL="20574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5pPr>
            <a:lvl6pPr marL="25146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6pPr>
            <a:lvl7pPr marL="29718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7pPr>
            <a:lvl8pPr marL="34290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8pPr>
            <a:lvl9pPr marL="38862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9pPr>
          </a:lstStyle>
          <a:p>
            <a:pPr eaLnBrk="0" fontAlgn="base" hangingPunct="0">
              <a:spcAft>
                <a:spcPct val="0"/>
              </a:spcAft>
            </a:pPr>
            <a:r>
              <a:rPr lang="en-US" altLang="en-US">
                <a:solidFill>
                  <a:srgbClr val="6600CC"/>
                </a:solidFill>
                <a:ea typeface="SimSun" pitchFamily="2" charset="-122"/>
              </a:rPr>
              <a:t>Line Authority – Supervisory responsibility assigned through the formal delegation of authority </a:t>
            </a:r>
          </a:p>
          <a:p>
            <a:pPr eaLnBrk="0" fontAlgn="base" hangingPunct="0">
              <a:spcAft>
                <a:spcPct val="0"/>
              </a:spcAft>
            </a:pPr>
            <a:r>
              <a:rPr lang="en-US" altLang="en-US">
                <a:solidFill>
                  <a:srgbClr val="6600CC"/>
                </a:solidFill>
                <a:ea typeface="SimSun" pitchFamily="2" charset="-122"/>
              </a:rPr>
              <a:t>Staff Authority – Influence exerted through the control of support services, such as the business office and personnel, which provide recommendations to the line manager and set institution-wide policies. </a:t>
            </a:r>
            <a:endParaRPr lang="en-PH" altLang="en-US">
              <a:solidFill>
                <a:srgbClr val="6600CC"/>
              </a:solidFill>
              <a:ea typeface="SimSun" pitchFamily="2" charset="-122"/>
            </a:endParaRPr>
          </a:p>
          <a:p>
            <a:pPr eaLnBrk="0" fontAlgn="base" hangingPunct="0">
              <a:spcAft>
                <a:spcPct val="0"/>
              </a:spcAft>
            </a:pPr>
            <a:r>
              <a:rPr lang="en-US" altLang="en-US">
                <a:solidFill>
                  <a:srgbClr val="6600CC"/>
                </a:solidFill>
                <a:ea typeface="SimSun" pitchFamily="2" charset="-122"/>
              </a:rPr>
              <a:t>Functional Authority – The power to enforce directives, such as physician’s medical orders, within the context and boundaries of a clearly defined specialty and span of control.</a:t>
            </a:r>
            <a:endParaRPr lang="en-PH" altLang="en-US">
              <a:solidFill>
                <a:srgbClr val="6600CC"/>
              </a:solidFill>
              <a:ea typeface="SimSun" pitchFamily="2" charset="-122"/>
            </a:endParaRPr>
          </a:p>
          <a:p>
            <a:pPr eaLnBrk="0" fontAlgn="base" hangingPunct="0">
              <a:spcAft>
                <a:spcPct val="0"/>
              </a:spcAft>
            </a:pPr>
            <a:endParaRPr lang="en-PH" altLang="en-US">
              <a:solidFill>
                <a:srgbClr val="6600CC"/>
              </a:solidFill>
              <a:ea typeface="SimSun" pitchFamily="2" charset="-122"/>
            </a:endParaRPr>
          </a:p>
        </p:txBody>
      </p:sp>
    </p:spTree>
    <p:extLst>
      <p:ext uri="{BB962C8B-B14F-4D97-AF65-F5344CB8AC3E}">
        <p14:creationId xmlns:p14="http://schemas.microsoft.com/office/powerpoint/2010/main" val="31322480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txBox="1">
            <a:spLocks noChangeArrowheads="1"/>
          </p:cNvSpPr>
          <p:nvPr/>
        </p:nvSpPr>
        <p:spPr bwMode="auto">
          <a:xfrm>
            <a:off x="685800" y="150813"/>
            <a:ext cx="8002588"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0">
              <a:spcBef>
                <a:spcPct val="20000"/>
              </a:spcBef>
              <a:buFont typeface="Arial" charset="0"/>
              <a:buChar char="•"/>
              <a:defRPr sz="3200">
                <a:solidFill>
                  <a:schemeClr val="tx1"/>
                </a:solidFill>
                <a:latin typeface="Times New Roman" pitchFamily="18" charset="0"/>
                <a:cs typeface="Times New Roman" pitchFamily="18" charset="0"/>
                <a:sym typeface="Times New Roman" pitchFamily="18" charset="0"/>
              </a:defRPr>
            </a:lvl1pPr>
            <a:lvl2pPr marL="742950" indent="-285750" defTabSz="0">
              <a:spcBef>
                <a:spcPct val="20000"/>
              </a:spcBef>
              <a:buFont typeface="Arial" charset="0"/>
              <a:buChar char="–"/>
              <a:defRPr sz="2800">
                <a:solidFill>
                  <a:schemeClr val="tx1"/>
                </a:solidFill>
                <a:latin typeface="Times New Roman" pitchFamily="18" charset="0"/>
                <a:cs typeface="Times New Roman" pitchFamily="18" charset="0"/>
                <a:sym typeface="Times New Roman" pitchFamily="18" charset="0"/>
              </a:defRPr>
            </a:lvl2pPr>
            <a:lvl3pPr marL="1143000" indent="-228600" defTabSz="0">
              <a:spcBef>
                <a:spcPct val="20000"/>
              </a:spcBef>
              <a:buFont typeface="Arial" charset="0"/>
              <a:buChar char="•"/>
              <a:defRPr sz="2400">
                <a:solidFill>
                  <a:schemeClr val="tx1"/>
                </a:solidFill>
                <a:latin typeface="Times New Roman" pitchFamily="18" charset="0"/>
                <a:cs typeface="Times New Roman" pitchFamily="18" charset="0"/>
                <a:sym typeface="Times New Roman" pitchFamily="18" charset="0"/>
              </a:defRPr>
            </a:lvl3pPr>
            <a:lvl4pPr marL="16002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4pPr>
            <a:lvl5pPr marL="20574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5pPr>
            <a:lvl6pPr marL="25146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6pPr>
            <a:lvl7pPr marL="29718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7pPr>
            <a:lvl8pPr marL="34290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8pPr>
            <a:lvl9pPr marL="38862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9pPr>
          </a:lstStyle>
          <a:p>
            <a:pPr eaLnBrk="0" fontAlgn="base" hangingPunct="0">
              <a:spcAft>
                <a:spcPct val="0"/>
              </a:spcAft>
            </a:pPr>
            <a:endParaRPr lang="en-PH" altLang="en-US">
              <a:solidFill>
                <a:srgbClr val="6600CC"/>
              </a:solidFill>
              <a:ea typeface="SimSun" pitchFamily="2" charset="-122"/>
            </a:endParaRPr>
          </a:p>
        </p:txBody>
      </p:sp>
      <p:sp>
        <p:nvSpPr>
          <p:cNvPr id="3" name="Rectangle 3"/>
          <p:cNvSpPr txBox="1">
            <a:spLocks noChangeArrowheads="1"/>
          </p:cNvSpPr>
          <p:nvPr/>
        </p:nvSpPr>
        <p:spPr bwMode="auto">
          <a:xfrm>
            <a:off x="685800" y="227013"/>
            <a:ext cx="7772400" cy="648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0">
              <a:defRPr sz="2400">
                <a:solidFill>
                  <a:srgbClr val="6600CC"/>
                </a:solidFill>
                <a:latin typeface="Arial" pitchFamily="34" charset="0"/>
                <a:ea typeface="SimSun" pitchFamily="2" charset="-122"/>
              </a:defRPr>
            </a:lvl1pPr>
            <a:lvl2pPr marL="742950" indent="-285750" defTabSz="0">
              <a:defRPr sz="2400">
                <a:solidFill>
                  <a:srgbClr val="6600CC"/>
                </a:solidFill>
                <a:latin typeface="Arial" pitchFamily="34" charset="0"/>
                <a:ea typeface="SimSun" pitchFamily="2" charset="-122"/>
              </a:defRPr>
            </a:lvl2pPr>
            <a:lvl3pPr marL="1143000" indent="-228600" defTabSz="0">
              <a:defRPr sz="2400">
                <a:solidFill>
                  <a:srgbClr val="6600CC"/>
                </a:solidFill>
                <a:latin typeface="Arial" pitchFamily="34" charset="0"/>
                <a:ea typeface="SimSun" pitchFamily="2" charset="-122"/>
              </a:defRPr>
            </a:lvl3pPr>
            <a:lvl4pPr marL="1600200" indent="-228600" defTabSz="0">
              <a:defRPr sz="2400">
                <a:solidFill>
                  <a:srgbClr val="6600CC"/>
                </a:solidFill>
                <a:latin typeface="Arial" pitchFamily="34" charset="0"/>
                <a:ea typeface="SimSun" pitchFamily="2" charset="-122"/>
              </a:defRPr>
            </a:lvl4pPr>
            <a:lvl5pPr marL="2057400" indent="-228600" defTabSz="0">
              <a:defRPr sz="2400">
                <a:solidFill>
                  <a:srgbClr val="6600CC"/>
                </a:solidFill>
                <a:latin typeface="Arial" pitchFamily="34" charset="0"/>
                <a:ea typeface="SimSun" pitchFamily="2" charset="-122"/>
              </a:defRPr>
            </a:lvl5pPr>
            <a:lvl6pPr marL="2514600" indent="-228600" defTabSz="0" eaLnBrk="0" fontAlgn="base" hangingPunct="0">
              <a:spcBef>
                <a:spcPct val="0"/>
              </a:spcBef>
              <a:spcAft>
                <a:spcPct val="0"/>
              </a:spcAft>
              <a:defRPr sz="2400">
                <a:solidFill>
                  <a:srgbClr val="6600CC"/>
                </a:solidFill>
                <a:latin typeface="Arial" pitchFamily="34" charset="0"/>
                <a:ea typeface="SimSun" pitchFamily="2" charset="-122"/>
              </a:defRPr>
            </a:lvl6pPr>
            <a:lvl7pPr marL="2971800" indent="-228600" defTabSz="0" eaLnBrk="0" fontAlgn="base" hangingPunct="0">
              <a:spcBef>
                <a:spcPct val="0"/>
              </a:spcBef>
              <a:spcAft>
                <a:spcPct val="0"/>
              </a:spcAft>
              <a:defRPr sz="2400">
                <a:solidFill>
                  <a:srgbClr val="6600CC"/>
                </a:solidFill>
                <a:latin typeface="Arial" pitchFamily="34" charset="0"/>
                <a:ea typeface="SimSun" pitchFamily="2" charset="-122"/>
              </a:defRPr>
            </a:lvl7pPr>
            <a:lvl8pPr marL="3429000" indent="-228600" defTabSz="0" eaLnBrk="0" fontAlgn="base" hangingPunct="0">
              <a:spcBef>
                <a:spcPct val="0"/>
              </a:spcBef>
              <a:spcAft>
                <a:spcPct val="0"/>
              </a:spcAft>
              <a:defRPr sz="2400">
                <a:solidFill>
                  <a:srgbClr val="6600CC"/>
                </a:solidFill>
                <a:latin typeface="Arial" pitchFamily="34" charset="0"/>
                <a:ea typeface="SimSun" pitchFamily="2" charset="-122"/>
              </a:defRPr>
            </a:lvl8pPr>
            <a:lvl9pPr marL="3886200" indent="-228600" defTabSz="0" eaLnBrk="0" fontAlgn="base" hangingPunct="0">
              <a:spcBef>
                <a:spcPct val="0"/>
              </a:spcBef>
              <a:spcAft>
                <a:spcPct val="0"/>
              </a:spcAft>
              <a:defRPr sz="2400">
                <a:solidFill>
                  <a:srgbClr val="6600CC"/>
                </a:solidFill>
                <a:latin typeface="Arial" pitchFamily="34" charset="0"/>
                <a:ea typeface="SimSun" pitchFamily="2" charset="-122"/>
              </a:defRPr>
            </a:lvl9pPr>
          </a:lstStyle>
          <a:p>
            <a:pPr marL="0" indent="0" eaLnBrk="0" fontAlgn="base" hangingPunct="0">
              <a:spcBef>
                <a:spcPct val="20000"/>
              </a:spcBef>
              <a:spcAft>
                <a:spcPct val="0"/>
              </a:spcAft>
              <a:defRPr/>
            </a:pPr>
            <a:r>
              <a:rPr lang="en-US" sz="3200" dirty="0" smtClean="0">
                <a:latin typeface="Times New Roman" pitchFamily="18" charset="0"/>
                <a:sym typeface="Times New Roman" pitchFamily="18" charset="0"/>
              </a:rPr>
              <a:t>Principles of Organizational Structure and Authority </a:t>
            </a:r>
          </a:p>
          <a:p>
            <a:pPr marL="514350" indent="-514350" eaLnBrk="0" fontAlgn="base" hangingPunct="0">
              <a:spcBef>
                <a:spcPct val="20000"/>
              </a:spcBef>
              <a:spcAft>
                <a:spcPct val="0"/>
              </a:spcAft>
              <a:buFontTx/>
              <a:buAutoNum type="arabicPeriod"/>
              <a:defRPr/>
            </a:pPr>
            <a:r>
              <a:rPr lang="en-US" sz="3200" dirty="0" smtClean="0">
                <a:latin typeface="Times New Roman" pitchFamily="18" charset="0"/>
                <a:sym typeface="Times New Roman" pitchFamily="18" charset="0"/>
              </a:rPr>
              <a:t>Departmentalization – the grouping together of related activities to expedite the production process</a:t>
            </a:r>
          </a:p>
          <a:p>
            <a:pPr marL="400050" lvl="1" indent="0" eaLnBrk="0" fontAlgn="base" hangingPunct="0">
              <a:spcBef>
                <a:spcPct val="20000"/>
              </a:spcBef>
              <a:spcAft>
                <a:spcPct val="0"/>
              </a:spcAft>
              <a:defRPr/>
            </a:pPr>
            <a:r>
              <a:rPr lang="en-US" sz="3200" dirty="0" smtClean="0">
                <a:latin typeface="Times New Roman" pitchFamily="18" charset="0"/>
                <a:sym typeface="Times New Roman" pitchFamily="18" charset="0"/>
              </a:rPr>
              <a:t>a. Specialization – the process of having an individual or group of people who are highly trained in a specific and limited area or task </a:t>
            </a:r>
            <a:endParaRPr lang="en-PH" sz="3200" dirty="0" smtClean="0">
              <a:latin typeface="Times New Roman" pitchFamily="18" charset="0"/>
              <a:sym typeface="Times New Roman" pitchFamily="18" charset="0"/>
            </a:endParaRPr>
          </a:p>
        </p:txBody>
      </p:sp>
    </p:spTree>
    <p:extLst>
      <p:ext uri="{BB962C8B-B14F-4D97-AF65-F5344CB8AC3E}">
        <p14:creationId xmlns:p14="http://schemas.microsoft.com/office/powerpoint/2010/main" val="11675067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txBox="1">
            <a:spLocks noChangeArrowheads="1"/>
          </p:cNvSpPr>
          <p:nvPr/>
        </p:nvSpPr>
        <p:spPr bwMode="auto">
          <a:xfrm>
            <a:off x="685800" y="404813"/>
            <a:ext cx="7772400" cy="648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0">
              <a:spcBef>
                <a:spcPct val="20000"/>
              </a:spcBef>
              <a:buFont typeface="Arial" charset="0"/>
              <a:buChar char="•"/>
              <a:defRPr sz="3200">
                <a:solidFill>
                  <a:schemeClr val="tx1"/>
                </a:solidFill>
                <a:latin typeface="Times New Roman" pitchFamily="18" charset="0"/>
                <a:cs typeface="Times New Roman" pitchFamily="18" charset="0"/>
                <a:sym typeface="Times New Roman" pitchFamily="18" charset="0"/>
              </a:defRPr>
            </a:lvl1pPr>
            <a:lvl2pPr marL="742950" indent="-285750" defTabSz="0">
              <a:spcBef>
                <a:spcPct val="20000"/>
              </a:spcBef>
              <a:buFont typeface="Arial" charset="0"/>
              <a:buChar char="–"/>
              <a:defRPr sz="2800">
                <a:solidFill>
                  <a:schemeClr val="tx1"/>
                </a:solidFill>
                <a:latin typeface="Times New Roman" pitchFamily="18" charset="0"/>
                <a:cs typeface="Times New Roman" pitchFamily="18" charset="0"/>
                <a:sym typeface="Times New Roman" pitchFamily="18" charset="0"/>
              </a:defRPr>
            </a:lvl2pPr>
            <a:lvl3pPr marL="1143000" indent="-228600" defTabSz="0">
              <a:spcBef>
                <a:spcPct val="20000"/>
              </a:spcBef>
              <a:buFont typeface="Arial" charset="0"/>
              <a:buChar char="•"/>
              <a:defRPr sz="2400">
                <a:solidFill>
                  <a:schemeClr val="tx1"/>
                </a:solidFill>
                <a:latin typeface="Times New Roman" pitchFamily="18" charset="0"/>
                <a:cs typeface="Times New Roman" pitchFamily="18" charset="0"/>
                <a:sym typeface="Times New Roman" pitchFamily="18" charset="0"/>
              </a:defRPr>
            </a:lvl3pPr>
            <a:lvl4pPr marL="16002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4pPr>
            <a:lvl5pPr marL="20574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5pPr>
            <a:lvl6pPr marL="25146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6pPr>
            <a:lvl7pPr marL="29718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7pPr>
            <a:lvl8pPr marL="34290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8pPr>
            <a:lvl9pPr marL="38862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9pPr>
          </a:lstStyle>
          <a:p>
            <a:pPr eaLnBrk="0" fontAlgn="base" hangingPunct="0">
              <a:spcAft>
                <a:spcPct val="0"/>
              </a:spcAft>
              <a:buFontTx/>
              <a:buNone/>
            </a:pPr>
            <a:r>
              <a:rPr lang="en-US" altLang="en-US">
                <a:solidFill>
                  <a:srgbClr val="6600CC"/>
                </a:solidFill>
                <a:ea typeface="SimSun" pitchFamily="2" charset="-122"/>
              </a:rPr>
              <a:t>2. Decentralization – the process of assigning the decision-making process to those who are actually performing the task </a:t>
            </a:r>
          </a:p>
          <a:p>
            <a:pPr eaLnBrk="0" fontAlgn="base" hangingPunct="0">
              <a:spcAft>
                <a:spcPct val="0"/>
              </a:spcAft>
              <a:buFontTx/>
              <a:buNone/>
            </a:pPr>
            <a:endParaRPr lang="en-US" altLang="en-US">
              <a:solidFill>
                <a:srgbClr val="6600CC"/>
              </a:solidFill>
              <a:ea typeface="SimSun" pitchFamily="2" charset="-122"/>
            </a:endParaRPr>
          </a:p>
          <a:p>
            <a:pPr eaLnBrk="0" fontAlgn="base" hangingPunct="0">
              <a:spcAft>
                <a:spcPct val="0"/>
              </a:spcAft>
              <a:buFontTx/>
              <a:buNone/>
            </a:pPr>
            <a:r>
              <a:rPr lang="en-US" altLang="en-US">
                <a:solidFill>
                  <a:srgbClr val="6600CC"/>
                </a:solidFill>
                <a:ea typeface="SimSun" pitchFamily="2" charset="-122"/>
              </a:rPr>
              <a:t>3. Unity of Command – the process of ensuring that each individual reports to only one supervisor </a:t>
            </a:r>
          </a:p>
          <a:p>
            <a:pPr eaLnBrk="0" fontAlgn="base" hangingPunct="0">
              <a:spcAft>
                <a:spcPct val="0"/>
              </a:spcAft>
              <a:buFontTx/>
              <a:buNone/>
            </a:pPr>
            <a:endParaRPr lang="en-US" altLang="en-US">
              <a:solidFill>
                <a:srgbClr val="6600CC"/>
              </a:solidFill>
              <a:ea typeface="SimSun" pitchFamily="2" charset="-122"/>
            </a:endParaRPr>
          </a:p>
          <a:p>
            <a:pPr eaLnBrk="0" fontAlgn="base" hangingPunct="0">
              <a:spcAft>
                <a:spcPct val="0"/>
              </a:spcAft>
              <a:buFontTx/>
              <a:buNone/>
            </a:pPr>
            <a:endParaRPr lang="en-PH" altLang="en-US">
              <a:solidFill>
                <a:srgbClr val="6600CC"/>
              </a:solidFill>
              <a:ea typeface="SimSun" pitchFamily="2" charset="-122"/>
            </a:endParaRPr>
          </a:p>
        </p:txBody>
      </p:sp>
    </p:spTree>
    <p:extLst>
      <p:ext uri="{BB962C8B-B14F-4D97-AF65-F5344CB8AC3E}">
        <p14:creationId xmlns:p14="http://schemas.microsoft.com/office/powerpoint/2010/main" val="13554687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txBox="1">
            <a:spLocks noChangeArrowheads="1"/>
          </p:cNvSpPr>
          <p:nvPr/>
        </p:nvSpPr>
        <p:spPr bwMode="auto">
          <a:xfrm>
            <a:off x="608013" y="227013"/>
            <a:ext cx="7772400" cy="648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0">
              <a:spcBef>
                <a:spcPct val="20000"/>
              </a:spcBef>
              <a:buFont typeface="Arial" charset="0"/>
              <a:buChar char="•"/>
              <a:defRPr sz="3200">
                <a:solidFill>
                  <a:schemeClr val="tx1"/>
                </a:solidFill>
                <a:latin typeface="Times New Roman" pitchFamily="18" charset="0"/>
                <a:cs typeface="Times New Roman" pitchFamily="18" charset="0"/>
                <a:sym typeface="Times New Roman" pitchFamily="18" charset="0"/>
              </a:defRPr>
            </a:lvl1pPr>
            <a:lvl2pPr marL="742950" indent="-285750" defTabSz="0">
              <a:spcBef>
                <a:spcPct val="20000"/>
              </a:spcBef>
              <a:buFont typeface="Arial" charset="0"/>
              <a:buChar char="–"/>
              <a:defRPr sz="2800">
                <a:solidFill>
                  <a:schemeClr val="tx1"/>
                </a:solidFill>
                <a:latin typeface="Times New Roman" pitchFamily="18" charset="0"/>
                <a:cs typeface="Times New Roman" pitchFamily="18" charset="0"/>
                <a:sym typeface="Times New Roman" pitchFamily="18" charset="0"/>
              </a:defRPr>
            </a:lvl2pPr>
            <a:lvl3pPr marL="1143000" indent="-228600" defTabSz="0">
              <a:spcBef>
                <a:spcPct val="20000"/>
              </a:spcBef>
              <a:buFont typeface="Arial" charset="0"/>
              <a:buChar char="•"/>
              <a:defRPr sz="2400">
                <a:solidFill>
                  <a:schemeClr val="tx1"/>
                </a:solidFill>
                <a:latin typeface="Times New Roman" pitchFamily="18" charset="0"/>
                <a:cs typeface="Times New Roman" pitchFamily="18" charset="0"/>
                <a:sym typeface="Times New Roman" pitchFamily="18" charset="0"/>
              </a:defRPr>
            </a:lvl3pPr>
            <a:lvl4pPr marL="16002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4pPr>
            <a:lvl5pPr marL="20574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5pPr>
            <a:lvl6pPr marL="25146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6pPr>
            <a:lvl7pPr marL="29718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7pPr>
            <a:lvl8pPr marL="34290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8pPr>
            <a:lvl9pPr marL="38862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9pPr>
          </a:lstStyle>
          <a:p>
            <a:pPr eaLnBrk="0" fontAlgn="base" hangingPunct="0">
              <a:spcAft>
                <a:spcPct val="0"/>
              </a:spcAft>
              <a:buFontTx/>
              <a:buNone/>
            </a:pPr>
            <a:r>
              <a:rPr lang="en-US" altLang="en-US">
                <a:solidFill>
                  <a:srgbClr val="6600CC"/>
                </a:solidFill>
                <a:ea typeface="SimSun" pitchFamily="2" charset="-122"/>
              </a:rPr>
              <a:t>4. Scalar Principle – a linear system of authority providing a direct vertical link from the board of directors to the lowest-level worker </a:t>
            </a:r>
          </a:p>
          <a:p>
            <a:pPr eaLnBrk="0" fontAlgn="base" hangingPunct="0">
              <a:spcAft>
                <a:spcPct val="0"/>
              </a:spcAft>
              <a:buFontTx/>
              <a:buNone/>
            </a:pPr>
            <a:endParaRPr lang="en-US" altLang="en-US">
              <a:solidFill>
                <a:srgbClr val="6600CC"/>
              </a:solidFill>
              <a:ea typeface="SimSun" pitchFamily="2" charset="-122"/>
            </a:endParaRPr>
          </a:p>
          <a:p>
            <a:pPr eaLnBrk="0" fontAlgn="base" hangingPunct="0">
              <a:spcAft>
                <a:spcPct val="0"/>
              </a:spcAft>
              <a:buFontTx/>
              <a:buNone/>
            </a:pPr>
            <a:r>
              <a:rPr lang="en-US" altLang="en-US">
                <a:solidFill>
                  <a:srgbClr val="6600CC"/>
                </a:solidFill>
                <a:ea typeface="SimSun" pitchFamily="2" charset="-122"/>
              </a:rPr>
              <a:t>5. Span of Control – the theory that there is a definable limit to the number of people one person can effectively supervise, within the limits of specific work parameters and situation </a:t>
            </a:r>
          </a:p>
          <a:p>
            <a:pPr eaLnBrk="0" fontAlgn="base" hangingPunct="0">
              <a:spcAft>
                <a:spcPct val="0"/>
              </a:spcAft>
              <a:buFontTx/>
              <a:buNone/>
            </a:pPr>
            <a:endParaRPr lang="en-PH" altLang="en-US">
              <a:solidFill>
                <a:srgbClr val="6600CC"/>
              </a:solidFill>
              <a:ea typeface="SimSun" pitchFamily="2" charset="-122"/>
            </a:endParaRPr>
          </a:p>
        </p:txBody>
      </p:sp>
    </p:spTree>
    <p:extLst>
      <p:ext uri="{BB962C8B-B14F-4D97-AF65-F5344CB8AC3E}">
        <p14:creationId xmlns:p14="http://schemas.microsoft.com/office/powerpoint/2010/main" val="35387122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txBox="1">
            <a:spLocks noChangeArrowheads="1"/>
          </p:cNvSpPr>
          <p:nvPr/>
        </p:nvSpPr>
        <p:spPr bwMode="auto">
          <a:xfrm>
            <a:off x="595313" y="377825"/>
            <a:ext cx="7772400" cy="648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0">
              <a:spcBef>
                <a:spcPct val="20000"/>
              </a:spcBef>
              <a:buFont typeface="Arial" charset="0"/>
              <a:buChar char="•"/>
              <a:defRPr sz="3200">
                <a:solidFill>
                  <a:schemeClr val="tx1"/>
                </a:solidFill>
                <a:latin typeface="Times New Roman" pitchFamily="18" charset="0"/>
                <a:cs typeface="Times New Roman" pitchFamily="18" charset="0"/>
                <a:sym typeface="Times New Roman" pitchFamily="18" charset="0"/>
              </a:defRPr>
            </a:lvl1pPr>
            <a:lvl2pPr marL="742950" indent="-285750" defTabSz="0">
              <a:spcBef>
                <a:spcPct val="20000"/>
              </a:spcBef>
              <a:buFont typeface="Arial" charset="0"/>
              <a:buChar char="–"/>
              <a:defRPr sz="2800">
                <a:solidFill>
                  <a:schemeClr val="tx1"/>
                </a:solidFill>
                <a:latin typeface="Times New Roman" pitchFamily="18" charset="0"/>
                <a:cs typeface="Times New Roman" pitchFamily="18" charset="0"/>
                <a:sym typeface="Times New Roman" pitchFamily="18" charset="0"/>
              </a:defRPr>
            </a:lvl2pPr>
            <a:lvl3pPr marL="1143000" indent="-228600" defTabSz="0">
              <a:spcBef>
                <a:spcPct val="20000"/>
              </a:spcBef>
              <a:buFont typeface="Arial" charset="0"/>
              <a:buChar char="•"/>
              <a:defRPr sz="2400">
                <a:solidFill>
                  <a:schemeClr val="tx1"/>
                </a:solidFill>
                <a:latin typeface="Times New Roman" pitchFamily="18" charset="0"/>
                <a:cs typeface="Times New Roman" pitchFamily="18" charset="0"/>
                <a:sym typeface="Times New Roman" pitchFamily="18" charset="0"/>
              </a:defRPr>
            </a:lvl3pPr>
            <a:lvl4pPr marL="16002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4pPr>
            <a:lvl5pPr marL="20574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5pPr>
            <a:lvl6pPr marL="25146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6pPr>
            <a:lvl7pPr marL="29718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7pPr>
            <a:lvl8pPr marL="34290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8pPr>
            <a:lvl9pPr marL="38862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9pPr>
          </a:lstStyle>
          <a:p>
            <a:pPr eaLnBrk="0" fontAlgn="base" hangingPunct="0">
              <a:spcAft>
                <a:spcPct val="0"/>
              </a:spcAft>
              <a:buFontTx/>
              <a:buNone/>
            </a:pPr>
            <a:r>
              <a:rPr lang="en-US" altLang="en-US">
                <a:solidFill>
                  <a:srgbClr val="6600CC"/>
                </a:solidFill>
                <a:ea typeface="SimSun" pitchFamily="2" charset="-122"/>
              </a:rPr>
              <a:t>5. Exception Principle – the principle of referring for resolution by a superior only those things that cannot be solved by the employees at their own level </a:t>
            </a:r>
            <a:endParaRPr lang="en-PH" altLang="en-US">
              <a:solidFill>
                <a:srgbClr val="6600CC"/>
              </a:solidFill>
              <a:ea typeface="SimSun" pitchFamily="2" charset="-122"/>
            </a:endParaRPr>
          </a:p>
        </p:txBody>
      </p:sp>
    </p:spTree>
    <p:extLst>
      <p:ext uri="{BB962C8B-B14F-4D97-AF65-F5344CB8AC3E}">
        <p14:creationId xmlns:p14="http://schemas.microsoft.com/office/powerpoint/2010/main" val="5069795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684213" y="303213"/>
            <a:ext cx="7772400" cy="1220787"/>
          </a:xfrm>
        </p:spPr>
        <p:txBody>
          <a:bodyPr/>
          <a:lstStyle/>
          <a:p>
            <a:r>
              <a:rPr lang="en-US" altLang="en-US" smtClean="0"/>
              <a:t> </a:t>
            </a:r>
            <a:r>
              <a:rPr lang="en-PH" altLang="en-US" smtClean="0"/>
              <a:t/>
            </a:r>
            <a:br>
              <a:rPr lang="en-PH" altLang="en-US" smtClean="0"/>
            </a:br>
            <a:r>
              <a:rPr lang="en-US" altLang="en-US" smtClean="0"/>
              <a:t>Organizations are examined through the following windows:</a:t>
            </a:r>
            <a:r>
              <a:rPr lang="en-PH" altLang="en-US" smtClean="0"/>
              <a:t/>
            </a:r>
            <a:br>
              <a:rPr lang="en-PH" altLang="en-US" smtClean="0"/>
            </a:br>
            <a:endParaRPr lang="en-PH" altLang="en-US" smtClean="0"/>
          </a:p>
        </p:txBody>
      </p:sp>
      <p:sp>
        <p:nvSpPr>
          <p:cNvPr id="47107" name="Rectangle 2"/>
          <p:cNvSpPr>
            <a:spLocks noChangeArrowheads="1"/>
          </p:cNvSpPr>
          <p:nvPr/>
        </p:nvSpPr>
        <p:spPr bwMode="auto">
          <a:xfrm>
            <a:off x="2286000" y="3013075"/>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6600CC"/>
                </a:solidFill>
                <a:latin typeface="Arial" charset="0"/>
                <a:ea typeface="SimSun" pitchFamily="2" charset="-122"/>
              </a:defRPr>
            </a:lvl1pPr>
            <a:lvl2pPr marL="742950" indent="-285750">
              <a:defRPr sz="2400">
                <a:solidFill>
                  <a:srgbClr val="6600CC"/>
                </a:solidFill>
                <a:latin typeface="Arial" charset="0"/>
                <a:ea typeface="SimSun" pitchFamily="2" charset="-122"/>
              </a:defRPr>
            </a:lvl2pPr>
            <a:lvl3pPr marL="1143000" indent="-228600">
              <a:defRPr sz="2400">
                <a:solidFill>
                  <a:srgbClr val="6600CC"/>
                </a:solidFill>
                <a:latin typeface="Arial" charset="0"/>
                <a:ea typeface="SimSun" pitchFamily="2" charset="-122"/>
              </a:defRPr>
            </a:lvl3pPr>
            <a:lvl4pPr marL="1600200" indent="-228600">
              <a:defRPr sz="2400">
                <a:solidFill>
                  <a:srgbClr val="6600CC"/>
                </a:solidFill>
                <a:latin typeface="Arial" charset="0"/>
                <a:ea typeface="SimSun" pitchFamily="2" charset="-122"/>
              </a:defRPr>
            </a:lvl4pPr>
            <a:lvl5pPr marL="2057400" indent="-228600">
              <a:defRPr sz="2400">
                <a:solidFill>
                  <a:srgbClr val="6600CC"/>
                </a:solidFill>
                <a:latin typeface="Arial" charset="0"/>
                <a:ea typeface="SimSun" pitchFamily="2" charset="-122"/>
              </a:defRPr>
            </a:lvl5pPr>
            <a:lvl6pPr marL="2514600" indent="-228600" eaLnBrk="0" fontAlgn="base" hangingPunct="0">
              <a:spcBef>
                <a:spcPct val="0"/>
              </a:spcBef>
              <a:spcAft>
                <a:spcPct val="0"/>
              </a:spcAft>
              <a:defRPr sz="2400">
                <a:solidFill>
                  <a:srgbClr val="6600CC"/>
                </a:solidFill>
                <a:latin typeface="Arial" charset="0"/>
                <a:ea typeface="SimSun" pitchFamily="2" charset="-122"/>
              </a:defRPr>
            </a:lvl6pPr>
            <a:lvl7pPr marL="2971800" indent="-228600" eaLnBrk="0" fontAlgn="base" hangingPunct="0">
              <a:spcBef>
                <a:spcPct val="0"/>
              </a:spcBef>
              <a:spcAft>
                <a:spcPct val="0"/>
              </a:spcAft>
              <a:defRPr sz="2400">
                <a:solidFill>
                  <a:srgbClr val="6600CC"/>
                </a:solidFill>
                <a:latin typeface="Arial" charset="0"/>
                <a:ea typeface="SimSun" pitchFamily="2" charset="-122"/>
              </a:defRPr>
            </a:lvl7pPr>
            <a:lvl8pPr marL="3429000" indent="-228600" eaLnBrk="0" fontAlgn="base" hangingPunct="0">
              <a:spcBef>
                <a:spcPct val="0"/>
              </a:spcBef>
              <a:spcAft>
                <a:spcPct val="0"/>
              </a:spcAft>
              <a:defRPr sz="2400">
                <a:solidFill>
                  <a:srgbClr val="6600CC"/>
                </a:solidFill>
                <a:latin typeface="Arial" charset="0"/>
                <a:ea typeface="SimSun" pitchFamily="2" charset="-122"/>
              </a:defRPr>
            </a:lvl8pPr>
            <a:lvl9pPr marL="3886200" indent="-228600" eaLnBrk="0" fontAlgn="base" hangingPunct="0">
              <a:spcBef>
                <a:spcPct val="0"/>
              </a:spcBef>
              <a:spcAft>
                <a:spcPct val="0"/>
              </a:spcAft>
              <a:defRPr sz="2400">
                <a:solidFill>
                  <a:srgbClr val="6600CC"/>
                </a:solidFill>
                <a:latin typeface="Arial" charset="0"/>
                <a:ea typeface="SimSun" pitchFamily="2" charset="-122"/>
              </a:defRPr>
            </a:lvl9pPr>
          </a:lstStyle>
          <a:p>
            <a:pPr eaLnBrk="0" fontAlgn="base" hangingPunct="0">
              <a:spcBef>
                <a:spcPct val="0"/>
              </a:spcBef>
              <a:spcAft>
                <a:spcPct val="0"/>
              </a:spcAft>
            </a:pPr>
            <a:r>
              <a:rPr lang="en-PH" altLang="en-US"/>
              <a:t/>
            </a:r>
            <a:br>
              <a:rPr lang="en-PH" altLang="en-US"/>
            </a:br>
            <a:endParaRPr lang="en-PH" altLang="en-US"/>
          </a:p>
        </p:txBody>
      </p:sp>
      <p:sp>
        <p:nvSpPr>
          <p:cNvPr id="47108" name="Rectangle 3"/>
          <p:cNvSpPr txBox="1">
            <a:spLocks noChangeArrowheads="1"/>
          </p:cNvSpPr>
          <p:nvPr/>
        </p:nvSpPr>
        <p:spPr bwMode="auto">
          <a:xfrm>
            <a:off x="379413" y="1600200"/>
            <a:ext cx="8232775" cy="510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defTabSz="0">
              <a:spcBef>
                <a:spcPct val="20000"/>
              </a:spcBef>
              <a:buFont typeface="Arial" charset="0"/>
              <a:buChar char="•"/>
              <a:defRPr sz="3200">
                <a:solidFill>
                  <a:schemeClr val="tx1"/>
                </a:solidFill>
                <a:latin typeface="Times New Roman" pitchFamily="18" charset="0"/>
                <a:cs typeface="Times New Roman" pitchFamily="18" charset="0"/>
                <a:sym typeface="Times New Roman" pitchFamily="18" charset="0"/>
              </a:defRPr>
            </a:lvl1pPr>
            <a:lvl2pPr marL="742950" indent="-285750" defTabSz="0">
              <a:spcBef>
                <a:spcPct val="20000"/>
              </a:spcBef>
              <a:buFont typeface="Arial" charset="0"/>
              <a:buChar char="–"/>
              <a:defRPr sz="2800">
                <a:solidFill>
                  <a:schemeClr val="tx1"/>
                </a:solidFill>
                <a:latin typeface="Times New Roman" pitchFamily="18" charset="0"/>
                <a:cs typeface="Times New Roman" pitchFamily="18" charset="0"/>
                <a:sym typeface="Times New Roman" pitchFamily="18" charset="0"/>
              </a:defRPr>
            </a:lvl2pPr>
            <a:lvl3pPr marL="1143000" indent="-228600" defTabSz="0">
              <a:spcBef>
                <a:spcPct val="20000"/>
              </a:spcBef>
              <a:buFont typeface="Arial" charset="0"/>
              <a:buChar char="•"/>
              <a:defRPr sz="2400">
                <a:solidFill>
                  <a:schemeClr val="tx1"/>
                </a:solidFill>
                <a:latin typeface="Times New Roman" pitchFamily="18" charset="0"/>
                <a:cs typeface="Times New Roman" pitchFamily="18" charset="0"/>
                <a:sym typeface="Times New Roman" pitchFamily="18" charset="0"/>
              </a:defRPr>
            </a:lvl3pPr>
            <a:lvl4pPr marL="16002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4pPr>
            <a:lvl5pPr marL="20574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5pPr>
            <a:lvl6pPr marL="25146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6pPr>
            <a:lvl7pPr marL="29718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7pPr>
            <a:lvl8pPr marL="34290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8pPr>
            <a:lvl9pPr marL="38862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9pPr>
          </a:lstStyle>
          <a:p>
            <a:pPr eaLnBrk="0" fontAlgn="base" hangingPunct="0">
              <a:spcBef>
                <a:spcPct val="0"/>
              </a:spcBef>
              <a:spcAft>
                <a:spcPct val="0"/>
              </a:spcAft>
              <a:buFontTx/>
              <a:buAutoNum type="arabicPeriod"/>
            </a:pPr>
            <a:r>
              <a:rPr lang="en-US" altLang="en-US">
                <a:solidFill>
                  <a:srgbClr val="6600CC"/>
                </a:solidFill>
                <a:latin typeface="Arial" charset="0"/>
                <a:ea typeface="SimSun" pitchFamily="2" charset="-122"/>
              </a:rPr>
              <a:t>Business organizations as systems </a:t>
            </a:r>
          </a:p>
          <a:p>
            <a:pPr eaLnBrk="0" fontAlgn="base" hangingPunct="0">
              <a:spcBef>
                <a:spcPct val="0"/>
              </a:spcBef>
              <a:spcAft>
                <a:spcPct val="0"/>
              </a:spcAft>
              <a:buFontTx/>
              <a:buAutoNum type="arabicPeriod"/>
            </a:pPr>
            <a:r>
              <a:rPr lang="en-US" altLang="en-US">
                <a:solidFill>
                  <a:srgbClr val="6600CC"/>
                </a:solidFill>
                <a:latin typeface="Arial" charset="0"/>
                <a:ea typeface="SimSun" pitchFamily="2" charset="-122"/>
              </a:rPr>
              <a:t>Forces outside the control of the manager that influence both the organization and the manager’s job </a:t>
            </a:r>
          </a:p>
          <a:p>
            <a:pPr eaLnBrk="0" fontAlgn="base" hangingPunct="0">
              <a:spcBef>
                <a:spcPct val="0"/>
              </a:spcBef>
              <a:spcAft>
                <a:spcPct val="0"/>
              </a:spcAft>
              <a:buFontTx/>
              <a:buAutoNum type="arabicPeriod"/>
            </a:pPr>
            <a:r>
              <a:rPr lang="en-US" altLang="en-US">
                <a:solidFill>
                  <a:srgbClr val="6600CC"/>
                </a:solidFill>
                <a:latin typeface="Arial" charset="0"/>
                <a:ea typeface="SimSun" pitchFamily="2" charset="-122"/>
              </a:rPr>
              <a:t>Formal and informal groups that structure organizations </a:t>
            </a:r>
            <a:endParaRPr lang="en-PH" altLang="en-US">
              <a:solidFill>
                <a:srgbClr val="6600CC"/>
              </a:solidFill>
              <a:latin typeface="Arial" charset="0"/>
              <a:ea typeface="SimSun" pitchFamily="2" charset="-122"/>
            </a:endParaRPr>
          </a:p>
          <a:p>
            <a:pPr eaLnBrk="0" fontAlgn="base" hangingPunct="0">
              <a:spcBef>
                <a:spcPct val="0"/>
              </a:spcBef>
              <a:spcAft>
                <a:spcPct val="0"/>
              </a:spcAft>
              <a:buFontTx/>
              <a:buAutoNum type="arabicPeriod"/>
            </a:pPr>
            <a:r>
              <a:rPr lang="en-US" altLang="en-US">
                <a:solidFill>
                  <a:srgbClr val="6600CC"/>
                </a:solidFill>
                <a:latin typeface="Arial" charset="0"/>
                <a:ea typeface="SimSun" pitchFamily="2" charset="-122"/>
              </a:rPr>
              <a:t>The role of authority within the organization </a:t>
            </a:r>
            <a:endParaRPr lang="en-PH" altLang="en-US">
              <a:solidFill>
                <a:srgbClr val="6600CC"/>
              </a:solidFill>
              <a:latin typeface="Arial" charset="0"/>
              <a:ea typeface="SimSun" pitchFamily="2" charset="-122"/>
            </a:endParaRPr>
          </a:p>
          <a:p>
            <a:pPr eaLnBrk="0" fontAlgn="base" hangingPunct="0">
              <a:spcBef>
                <a:spcPct val="0"/>
              </a:spcBef>
              <a:spcAft>
                <a:spcPct val="0"/>
              </a:spcAft>
              <a:buFontTx/>
              <a:buAutoNum type="arabicPeriod"/>
            </a:pPr>
            <a:endParaRPr lang="en-PH" altLang="en-US">
              <a:solidFill>
                <a:srgbClr val="6600CC"/>
              </a:solidFill>
              <a:latin typeface="Arial" charset="0"/>
              <a:ea typeface="SimSun" pitchFamily="2" charset="-122"/>
            </a:endParaRPr>
          </a:p>
          <a:p>
            <a:pPr eaLnBrk="0" fontAlgn="base" hangingPunct="0">
              <a:spcBef>
                <a:spcPct val="0"/>
              </a:spcBef>
              <a:spcAft>
                <a:spcPct val="0"/>
              </a:spcAft>
              <a:buFontTx/>
              <a:buAutoNum type="arabicPeriod"/>
            </a:pPr>
            <a:endParaRPr lang="en-PH" altLang="en-US">
              <a:solidFill>
                <a:srgbClr val="6600CC"/>
              </a:solidFill>
              <a:latin typeface="Arial" charset="0"/>
              <a:ea typeface="SimSun" pitchFamily="2" charset="-122"/>
            </a:endParaRPr>
          </a:p>
        </p:txBody>
      </p:sp>
    </p:spTree>
    <p:extLst>
      <p:ext uri="{BB962C8B-B14F-4D97-AF65-F5344CB8AC3E}">
        <p14:creationId xmlns:p14="http://schemas.microsoft.com/office/powerpoint/2010/main" val="39506229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txBox="1">
            <a:spLocks noChangeArrowheads="1"/>
          </p:cNvSpPr>
          <p:nvPr/>
        </p:nvSpPr>
        <p:spPr bwMode="auto">
          <a:xfrm>
            <a:off x="663575" y="455613"/>
            <a:ext cx="7683500" cy="533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0">
              <a:spcBef>
                <a:spcPct val="20000"/>
              </a:spcBef>
              <a:buFont typeface="Arial" charset="0"/>
              <a:buChar char="•"/>
              <a:defRPr sz="3200">
                <a:solidFill>
                  <a:schemeClr val="tx1"/>
                </a:solidFill>
                <a:latin typeface="Times New Roman" pitchFamily="18" charset="0"/>
                <a:cs typeface="Times New Roman" pitchFamily="18" charset="0"/>
                <a:sym typeface="Times New Roman" pitchFamily="18" charset="0"/>
              </a:defRPr>
            </a:lvl1pPr>
            <a:lvl2pPr marL="742950" indent="-285750" defTabSz="0">
              <a:spcBef>
                <a:spcPct val="20000"/>
              </a:spcBef>
              <a:buFont typeface="Arial" charset="0"/>
              <a:buChar char="–"/>
              <a:defRPr sz="2800">
                <a:solidFill>
                  <a:schemeClr val="tx1"/>
                </a:solidFill>
                <a:latin typeface="Times New Roman" pitchFamily="18" charset="0"/>
                <a:cs typeface="Times New Roman" pitchFamily="18" charset="0"/>
                <a:sym typeface="Times New Roman" pitchFamily="18" charset="0"/>
              </a:defRPr>
            </a:lvl2pPr>
            <a:lvl3pPr marL="1143000" indent="-228600" defTabSz="0">
              <a:spcBef>
                <a:spcPct val="20000"/>
              </a:spcBef>
              <a:buFont typeface="Arial" charset="0"/>
              <a:buChar char="•"/>
              <a:defRPr sz="2400">
                <a:solidFill>
                  <a:schemeClr val="tx1"/>
                </a:solidFill>
                <a:latin typeface="Times New Roman" pitchFamily="18" charset="0"/>
                <a:cs typeface="Times New Roman" pitchFamily="18" charset="0"/>
                <a:sym typeface="Times New Roman" pitchFamily="18" charset="0"/>
              </a:defRPr>
            </a:lvl3pPr>
            <a:lvl4pPr marL="16002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4pPr>
            <a:lvl5pPr marL="20574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5pPr>
            <a:lvl6pPr marL="25146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6pPr>
            <a:lvl7pPr marL="29718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7pPr>
            <a:lvl8pPr marL="34290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8pPr>
            <a:lvl9pPr marL="38862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9pPr>
          </a:lstStyle>
          <a:p>
            <a:pPr eaLnBrk="0" fontAlgn="base" hangingPunct="0">
              <a:spcBef>
                <a:spcPct val="0"/>
              </a:spcBef>
              <a:spcAft>
                <a:spcPct val="0"/>
              </a:spcAft>
              <a:buFontTx/>
              <a:buNone/>
            </a:pPr>
            <a:r>
              <a:rPr lang="en-US" altLang="en-US">
                <a:solidFill>
                  <a:srgbClr val="6600CC"/>
                </a:solidFill>
                <a:latin typeface="Arial" charset="0"/>
                <a:ea typeface="SimSun" pitchFamily="2" charset="-122"/>
              </a:rPr>
              <a:t>5. Organization charts, which serve as the formal presentation of the structural plan </a:t>
            </a:r>
          </a:p>
          <a:p>
            <a:pPr eaLnBrk="0" fontAlgn="base" hangingPunct="0">
              <a:spcBef>
                <a:spcPct val="0"/>
              </a:spcBef>
              <a:spcAft>
                <a:spcPct val="0"/>
              </a:spcAft>
              <a:buFontTx/>
              <a:buNone/>
            </a:pPr>
            <a:endParaRPr lang="en-US" altLang="en-US">
              <a:solidFill>
                <a:srgbClr val="6600CC"/>
              </a:solidFill>
              <a:latin typeface="Arial" charset="0"/>
              <a:ea typeface="SimSun" pitchFamily="2" charset="-122"/>
            </a:endParaRPr>
          </a:p>
          <a:p>
            <a:pPr eaLnBrk="0" fontAlgn="base" hangingPunct="0">
              <a:spcBef>
                <a:spcPct val="0"/>
              </a:spcBef>
              <a:spcAft>
                <a:spcPct val="0"/>
              </a:spcAft>
              <a:buFontTx/>
              <a:buNone/>
            </a:pPr>
            <a:r>
              <a:rPr lang="en-US" altLang="en-US">
                <a:solidFill>
                  <a:srgbClr val="6600CC"/>
                </a:solidFill>
                <a:latin typeface="Arial" charset="0"/>
                <a:ea typeface="SimSun" pitchFamily="2" charset="-122"/>
              </a:rPr>
              <a:t>6. A summary review of the principles of organizational structure and authority </a:t>
            </a:r>
            <a:endParaRPr lang="en-PH" altLang="en-US">
              <a:solidFill>
                <a:srgbClr val="6600CC"/>
              </a:solidFill>
              <a:latin typeface="Arial" charset="0"/>
              <a:ea typeface="SimSun" pitchFamily="2" charset="-122"/>
            </a:endParaRPr>
          </a:p>
          <a:p>
            <a:pPr eaLnBrk="0" fontAlgn="base" hangingPunct="0">
              <a:spcBef>
                <a:spcPct val="0"/>
              </a:spcBef>
              <a:spcAft>
                <a:spcPct val="0"/>
              </a:spcAft>
              <a:buFontTx/>
              <a:buNone/>
            </a:pPr>
            <a:endParaRPr lang="en-PH" altLang="en-US">
              <a:solidFill>
                <a:srgbClr val="6600CC"/>
              </a:solidFill>
              <a:latin typeface="Arial" charset="0"/>
              <a:ea typeface="SimSun" pitchFamily="2" charset="-122"/>
            </a:endParaRPr>
          </a:p>
        </p:txBody>
      </p:sp>
    </p:spTree>
    <p:extLst>
      <p:ext uri="{BB962C8B-B14F-4D97-AF65-F5344CB8AC3E}">
        <p14:creationId xmlns:p14="http://schemas.microsoft.com/office/powerpoint/2010/main" val="22454778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647700" y="487363"/>
            <a:ext cx="7772400" cy="838200"/>
          </a:xfrm>
        </p:spPr>
        <p:txBody>
          <a:bodyPr/>
          <a:lstStyle/>
          <a:p>
            <a:r>
              <a:rPr lang="en-US" altLang="en-US" smtClean="0"/>
              <a:t>Characteristics of Organizational Systems </a:t>
            </a:r>
            <a:r>
              <a:rPr lang="en-PH" altLang="en-US" smtClean="0"/>
              <a:t/>
            </a:r>
            <a:br>
              <a:rPr lang="en-PH" altLang="en-US" smtClean="0"/>
            </a:br>
            <a:endParaRPr lang="en-PH" altLang="en-US" smtClean="0"/>
          </a:p>
        </p:txBody>
      </p:sp>
      <p:sp>
        <p:nvSpPr>
          <p:cNvPr id="3" name="Rectangle 3"/>
          <p:cNvSpPr txBox="1">
            <a:spLocks noChangeArrowheads="1"/>
          </p:cNvSpPr>
          <p:nvPr/>
        </p:nvSpPr>
        <p:spPr bwMode="auto">
          <a:xfrm>
            <a:off x="303213" y="1333500"/>
            <a:ext cx="8461375" cy="556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0">
              <a:defRPr sz="2400">
                <a:solidFill>
                  <a:srgbClr val="6600CC"/>
                </a:solidFill>
                <a:latin typeface="Arial" charset="0"/>
                <a:ea typeface="SimSun" pitchFamily="2" charset="-122"/>
              </a:defRPr>
            </a:lvl1pPr>
            <a:lvl2pPr marL="742950" indent="-285750" defTabSz="0">
              <a:defRPr sz="2400">
                <a:solidFill>
                  <a:srgbClr val="6600CC"/>
                </a:solidFill>
                <a:latin typeface="Arial" charset="0"/>
                <a:ea typeface="SimSun" pitchFamily="2" charset="-122"/>
              </a:defRPr>
            </a:lvl2pPr>
            <a:lvl3pPr marL="1143000" indent="-228600" defTabSz="0">
              <a:defRPr sz="2400">
                <a:solidFill>
                  <a:srgbClr val="6600CC"/>
                </a:solidFill>
                <a:latin typeface="Arial" charset="0"/>
                <a:ea typeface="SimSun" pitchFamily="2" charset="-122"/>
              </a:defRPr>
            </a:lvl3pPr>
            <a:lvl4pPr marL="1600200" indent="-228600" defTabSz="0">
              <a:defRPr sz="2400">
                <a:solidFill>
                  <a:srgbClr val="6600CC"/>
                </a:solidFill>
                <a:latin typeface="Arial" charset="0"/>
                <a:ea typeface="SimSun" pitchFamily="2" charset="-122"/>
              </a:defRPr>
            </a:lvl4pPr>
            <a:lvl5pPr marL="2057400" indent="-228600" defTabSz="0">
              <a:defRPr sz="2400">
                <a:solidFill>
                  <a:srgbClr val="6600CC"/>
                </a:solidFill>
                <a:latin typeface="Arial" charset="0"/>
                <a:ea typeface="SimSun" pitchFamily="2" charset="-122"/>
              </a:defRPr>
            </a:lvl5pPr>
            <a:lvl6pPr marL="2514600" indent="-228600" defTabSz="0" eaLnBrk="0" fontAlgn="base" hangingPunct="0">
              <a:spcBef>
                <a:spcPct val="0"/>
              </a:spcBef>
              <a:spcAft>
                <a:spcPct val="0"/>
              </a:spcAft>
              <a:defRPr sz="2400">
                <a:solidFill>
                  <a:srgbClr val="6600CC"/>
                </a:solidFill>
                <a:latin typeface="Arial" charset="0"/>
                <a:ea typeface="SimSun" pitchFamily="2" charset="-122"/>
              </a:defRPr>
            </a:lvl6pPr>
            <a:lvl7pPr marL="2971800" indent="-228600" defTabSz="0" eaLnBrk="0" fontAlgn="base" hangingPunct="0">
              <a:spcBef>
                <a:spcPct val="0"/>
              </a:spcBef>
              <a:spcAft>
                <a:spcPct val="0"/>
              </a:spcAft>
              <a:defRPr sz="2400">
                <a:solidFill>
                  <a:srgbClr val="6600CC"/>
                </a:solidFill>
                <a:latin typeface="Arial" charset="0"/>
                <a:ea typeface="SimSun" pitchFamily="2" charset="-122"/>
              </a:defRPr>
            </a:lvl7pPr>
            <a:lvl8pPr marL="3429000" indent="-228600" defTabSz="0" eaLnBrk="0" fontAlgn="base" hangingPunct="0">
              <a:spcBef>
                <a:spcPct val="0"/>
              </a:spcBef>
              <a:spcAft>
                <a:spcPct val="0"/>
              </a:spcAft>
              <a:defRPr sz="2400">
                <a:solidFill>
                  <a:srgbClr val="6600CC"/>
                </a:solidFill>
                <a:latin typeface="Arial" charset="0"/>
                <a:ea typeface="SimSun" pitchFamily="2" charset="-122"/>
              </a:defRPr>
            </a:lvl8pPr>
            <a:lvl9pPr marL="3886200" indent="-228600" defTabSz="0" eaLnBrk="0" fontAlgn="base" hangingPunct="0">
              <a:spcBef>
                <a:spcPct val="0"/>
              </a:spcBef>
              <a:spcAft>
                <a:spcPct val="0"/>
              </a:spcAft>
              <a:defRPr sz="2400">
                <a:solidFill>
                  <a:srgbClr val="6600CC"/>
                </a:solidFill>
                <a:latin typeface="Arial" charset="0"/>
                <a:ea typeface="SimSun" pitchFamily="2" charset="-122"/>
              </a:defRPr>
            </a:lvl9pPr>
          </a:lstStyle>
          <a:p>
            <a:pPr marL="514350" indent="-514350" eaLnBrk="0" fontAlgn="base" hangingPunct="0">
              <a:spcBef>
                <a:spcPct val="0"/>
              </a:spcBef>
              <a:spcAft>
                <a:spcPct val="0"/>
              </a:spcAft>
              <a:buFontTx/>
              <a:buAutoNum type="arabicPeriod"/>
              <a:defRPr/>
            </a:pPr>
            <a:r>
              <a:rPr lang="en-US" sz="3200" dirty="0" smtClean="0"/>
              <a:t>Holistic and synergistic with clearly defined boundaries </a:t>
            </a:r>
          </a:p>
          <a:p>
            <a:pPr marL="514350" indent="-514350" eaLnBrk="0" fontAlgn="base" hangingPunct="0">
              <a:spcBef>
                <a:spcPct val="0"/>
              </a:spcBef>
              <a:spcAft>
                <a:spcPct val="0"/>
              </a:spcAft>
              <a:buFontTx/>
              <a:buAutoNum type="arabicPeriod"/>
              <a:defRPr/>
            </a:pPr>
            <a:r>
              <a:rPr lang="en-US" sz="3200" dirty="0" smtClean="0"/>
              <a:t>Purposeful activity and a primary task </a:t>
            </a:r>
            <a:endParaRPr lang="en-PH" sz="3200" dirty="0" smtClean="0"/>
          </a:p>
          <a:p>
            <a:pPr marL="514350" indent="-514350" eaLnBrk="0" fontAlgn="base" hangingPunct="0">
              <a:spcBef>
                <a:spcPct val="0"/>
              </a:spcBef>
              <a:spcAft>
                <a:spcPct val="0"/>
              </a:spcAft>
              <a:buFontTx/>
              <a:buAutoNum type="arabicPeriod"/>
              <a:defRPr/>
            </a:pPr>
            <a:r>
              <a:rPr lang="en-US" sz="3200" dirty="0" smtClean="0"/>
              <a:t>Hierarchy of systems </a:t>
            </a:r>
            <a:endParaRPr lang="en-PH" sz="3200" dirty="0" smtClean="0"/>
          </a:p>
          <a:p>
            <a:pPr marL="514350" indent="-514350" eaLnBrk="0" fontAlgn="base" hangingPunct="0">
              <a:spcBef>
                <a:spcPct val="0"/>
              </a:spcBef>
              <a:spcAft>
                <a:spcPct val="0"/>
              </a:spcAft>
              <a:buFontTx/>
              <a:buAutoNum type="arabicPeriod"/>
              <a:defRPr/>
            </a:pPr>
            <a:r>
              <a:rPr lang="en-US" sz="3200" dirty="0" smtClean="0"/>
              <a:t>Operates as an open system </a:t>
            </a:r>
            <a:endParaRPr lang="en-PH" sz="3200" dirty="0" smtClean="0"/>
          </a:p>
          <a:p>
            <a:pPr marL="514350" indent="-514350" eaLnBrk="0" fontAlgn="base" hangingPunct="0">
              <a:spcBef>
                <a:spcPct val="0"/>
              </a:spcBef>
              <a:spcAft>
                <a:spcPct val="0"/>
              </a:spcAft>
              <a:buFontTx/>
              <a:buAutoNum type="arabicPeriod"/>
              <a:defRPr/>
            </a:pPr>
            <a:r>
              <a:rPr lang="en-US" sz="3200" dirty="0" smtClean="0"/>
              <a:t>Seeks a state of stability and equilibrium </a:t>
            </a:r>
            <a:endParaRPr lang="en-PH" sz="3200" dirty="0" smtClean="0"/>
          </a:p>
          <a:p>
            <a:pPr marL="514350" indent="-514350" eaLnBrk="0" fontAlgn="base" hangingPunct="0">
              <a:spcBef>
                <a:spcPct val="0"/>
              </a:spcBef>
              <a:spcAft>
                <a:spcPct val="0"/>
              </a:spcAft>
              <a:buFontTx/>
              <a:buAutoNum type="arabicPeriod"/>
              <a:defRPr/>
            </a:pPr>
            <a:r>
              <a:rPr lang="en-US" sz="3200" dirty="0" smtClean="0"/>
              <a:t>Self-regulating </a:t>
            </a:r>
            <a:endParaRPr lang="en-PH" sz="3200" dirty="0" smtClean="0"/>
          </a:p>
          <a:p>
            <a:pPr eaLnBrk="0" fontAlgn="base" hangingPunct="0">
              <a:spcBef>
                <a:spcPct val="0"/>
              </a:spcBef>
              <a:spcAft>
                <a:spcPct val="0"/>
              </a:spcAft>
              <a:defRPr/>
            </a:pPr>
            <a:endParaRPr lang="en-PH" sz="3200" dirty="0" smtClean="0"/>
          </a:p>
        </p:txBody>
      </p:sp>
    </p:spTree>
    <p:extLst>
      <p:ext uri="{BB962C8B-B14F-4D97-AF65-F5344CB8AC3E}">
        <p14:creationId xmlns:p14="http://schemas.microsoft.com/office/powerpoint/2010/main" val="2484890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txBox="1">
            <a:spLocks noChangeArrowheads="1"/>
          </p:cNvSpPr>
          <p:nvPr/>
        </p:nvSpPr>
        <p:spPr bwMode="auto">
          <a:xfrm>
            <a:off x="685800" y="303213"/>
            <a:ext cx="7772400" cy="579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0">
              <a:spcBef>
                <a:spcPct val="20000"/>
              </a:spcBef>
              <a:buFont typeface="Arial" charset="0"/>
              <a:buChar char="•"/>
              <a:defRPr sz="3200">
                <a:solidFill>
                  <a:schemeClr val="tx1"/>
                </a:solidFill>
                <a:latin typeface="Times New Roman" pitchFamily="18" charset="0"/>
                <a:cs typeface="Times New Roman" pitchFamily="18" charset="0"/>
                <a:sym typeface="Times New Roman" pitchFamily="18" charset="0"/>
              </a:defRPr>
            </a:lvl1pPr>
            <a:lvl2pPr marL="742950" indent="-285750" defTabSz="0">
              <a:spcBef>
                <a:spcPct val="20000"/>
              </a:spcBef>
              <a:buFont typeface="Arial" charset="0"/>
              <a:buChar char="–"/>
              <a:defRPr sz="2800">
                <a:solidFill>
                  <a:schemeClr val="tx1"/>
                </a:solidFill>
                <a:latin typeface="Times New Roman" pitchFamily="18" charset="0"/>
                <a:cs typeface="Times New Roman" pitchFamily="18" charset="0"/>
                <a:sym typeface="Times New Roman" pitchFamily="18" charset="0"/>
              </a:defRPr>
            </a:lvl2pPr>
            <a:lvl3pPr marL="1143000" indent="-228600" defTabSz="0">
              <a:spcBef>
                <a:spcPct val="20000"/>
              </a:spcBef>
              <a:buFont typeface="Arial" charset="0"/>
              <a:buChar char="•"/>
              <a:defRPr sz="2400">
                <a:solidFill>
                  <a:schemeClr val="tx1"/>
                </a:solidFill>
                <a:latin typeface="Times New Roman" pitchFamily="18" charset="0"/>
                <a:cs typeface="Times New Roman" pitchFamily="18" charset="0"/>
                <a:sym typeface="Times New Roman" pitchFamily="18" charset="0"/>
              </a:defRPr>
            </a:lvl3pPr>
            <a:lvl4pPr marL="16002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4pPr>
            <a:lvl5pPr marL="2057400" indent="-228600" defTabSz="0">
              <a:spcBef>
                <a:spcPct val="20000"/>
              </a:spcBef>
              <a:buFont typeface="Arial" charset="0"/>
              <a:buChar char="»"/>
              <a:defRPr sz="2000">
                <a:solidFill>
                  <a:schemeClr val="tx1"/>
                </a:solidFill>
                <a:latin typeface="Times New Roman" pitchFamily="18" charset="0"/>
                <a:cs typeface="Times New Roman" pitchFamily="18" charset="0"/>
                <a:sym typeface="Times New Roman" pitchFamily="18" charset="0"/>
              </a:defRPr>
            </a:lvl5pPr>
            <a:lvl6pPr marL="25146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6pPr>
            <a:lvl7pPr marL="29718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7pPr>
            <a:lvl8pPr marL="34290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8pPr>
            <a:lvl9pPr marL="3886200" indent="-228600" defTabSz="0" eaLnBrk="0" fontAlgn="base" hangingPunct="0">
              <a:spcBef>
                <a:spcPct val="20000"/>
              </a:spcBef>
              <a:spcAft>
                <a:spcPct val="0"/>
              </a:spcAft>
              <a:buFont typeface="Arial" charset="0"/>
              <a:buChar char="»"/>
              <a:defRPr sz="2000">
                <a:solidFill>
                  <a:schemeClr val="tx1"/>
                </a:solidFill>
                <a:latin typeface="Times New Roman" pitchFamily="18" charset="0"/>
                <a:cs typeface="Times New Roman" pitchFamily="18" charset="0"/>
                <a:sym typeface="Times New Roman" pitchFamily="18" charset="0"/>
              </a:defRPr>
            </a:lvl9pPr>
          </a:lstStyle>
          <a:p>
            <a:pPr fontAlgn="base">
              <a:spcAft>
                <a:spcPct val="0"/>
              </a:spcAft>
            </a:pPr>
            <a:r>
              <a:rPr lang="en-US" altLang="zh-CN">
                <a:solidFill>
                  <a:srgbClr val="6600CC"/>
                </a:solidFill>
                <a:latin typeface="Arial" charset="0"/>
                <a:ea typeface="SimSun" pitchFamily="2" charset="-122"/>
                <a:sym typeface="Arial" charset="0"/>
              </a:rPr>
              <a:t>exist to allow accomplishment of work that could not be achieved by people alone.- organizations </a:t>
            </a:r>
          </a:p>
          <a:p>
            <a:pPr fontAlgn="base">
              <a:spcAft>
                <a:spcPct val="0"/>
              </a:spcAft>
            </a:pPr>
            <a:endParaRPr lang="en-US" altLang="zh-CN">
              <a:solidFill>
                <a:srgbClr val="6600CC"/>
              </a:solidFill>
              <a:latin typeface="Arial" charset="0"/>
              <a:ea typeface="SimSun" pitchFamily="2" charset="-122"/>
              <a:sym typeface="Arial" charset="0"/>
            </a:endParaRPr>
          </a:p>
        </p:txBody>
      </p:sp>
    </p:spTree>
    <p:extLst>
      <p:ext uri="{BB962C8B-B14F-4D97-AF65-F5344CB8AC3E}">
        <p14:creationId xmlns:p14="http://schemas.microsoft.com/office/powerpoint/2010/main" val="2838831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Organizations and People</a:t>
            </a:r>
            <a:r>
              <a:rPr lang="en-US" altLang="zh-CN" smtClean="0">
                <a:ea typeface="SimSun" pitchFamily="2" charset="-122"/>
              </a:rPr>
              <a:t> </a:t>
            </a:r>
          </a:p>
        </p:txBody>
      </p:sp>
      <p:sp>
        <p:nvSpPr>
          <p:cNvPr id="7171" name="Rectangle 3"/>
          <p:cNvSpPr>
            <a:spLocks noGrp="1" noChangeArrowheads="1"/>
          </p:cNvSpPr>
          <p:nvPr>
            <p:ph type="body" idx="4294967295"/>
          </p:nvPr>
        </p:nvSpPr>
        <p:spPr/>
        <p:txBody>
          <a:bodyPr/>
          <a:lstStyle/>
          <a:p>
            <a:pPr eaLnBrk="1" hangingPunct="1"/>
            <a:r>
              <a:rPr lang="en-US" altLang="zh-CN" smtClean="0">
                <a:latin typeface="Arial" charset="0"/>
                <a:ea typeface="SimSun" pitchFamily="2" charset="-122"/>
                <a:sym typeface="Arial" charset="0"/>
              </a:rPr>
              <a:t>Organizations are strongly influenced by the people that form part of them.</a:t>
            </a:r>
          </a:p>
          <a:p>
            <a:pPr eaLnBrk="1" hangingPunct="1"/>
            <a:r>
              <a:rPr lang="en-US" altLang="zh-CN" smtClean="0">
                <a:latin typeface="Arial" charset="0"/>
                <a:ea typeface="SimSun" pitchFamily="2" charset="-122"/>
                <a:sym typeface="Arial" charset="0"/>
              </a:rPr>
              <a:t>Organizations can take in part of the personality of the people within them and their attitudes, perceptions and behaviors affect how an organization will operate.</a:t>
            </a:r>
          </a:p>
          <a:p>
            <a:pPr eaLnBrk="1" hangingPunct="1"/>
            <a:endParaRPr lang="en-US" altLang="zh-CN" smtClean="0">
              <a:ea typeface="SimSun" pitchFamily="2" charset="-122"/>
            </a:endParaRPr>
          </a:p>
        </p:txBody>
      </p:sp>
    </p:spTree>
    <p:extLst>
      <p:ext uri="{BB962C8B-B14F-4D97-AF65-F5344CB8AC3E}">
        <p14:creationId xmlns:p14="http://schemas.microsoft.com/office/powerpoint/2010/main" val="2436741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Organizations Require Management</a:t>
            </a:r>
            <a:r>
              <a:rPr lang="en-US" altLang="zh-CN" smtClean="0">
                <a:ea typeface="SimSun" pitchFamily="2" charset="-122"/>
              </a:rPr>
              <a:t> </a:t>
            </a:r>
          </a:p>
        </p:txBody>
      </p:sp>
      <p:sp>
        <p:nvSpPr>
          <p:cNvPr id="8195" name="Rectangle 3"/>
          <p:cNvSpPr>
            <a:spLocks noGrp="1" noChangeArrowheads="1"/>
          </p:cNvSpPr>
          <p:nvPr>
            <p:ph type="body" idx="4294967295"/>
          </p:nvPr>
        </p:nvSpPr>
        <p:spPr/>
        <p:txBody>
          <a:bodyPr/>
          <a:lstStyle/>
          <a:p>
            <a:pPr eaLnBrk="1" hangingPunct="1"/>
            <a:r>
              <a:rPr lang="en-US" altLang="zh-CN" smtClean="0">
                <a:latin typeface="Arial" charset="0"/>
                <a:ea typeface="SimSun" pitchFamily="2" charset="-122"/>
                <a:sym typeface="Arial" charset="0"/>
              </a:rPr>
              <a:t>Organizations use management to accomplish the work that is required to achieve the goals.</a:t>
            </a:r>
          </a:p>
          <a:p>
            <a:pPr eaLnBrk="1" hangingPunct="1"/>
            <a:endParaRPr lang="en-US" altLang="zh-CN" smtClean="0">
              <a:ea typeface="SimSun" pitchFamily="2" charset="-122"/>
            </a:endParaRPr>
          </a:p>
        </p:txBody>
      </p:sp>
    </p:spTree>
    <p:extLst>
      <p:ext uri="{BB962C8B-B14F-4D97-AF65-F5344CB8AC3E}">
        <p14:creationId xmlns:p14="http://schemas.microsoft.com/office/powerpoint/2010/main" val="4082261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The Nature of the Organizational Environment</a:t>
            </a:r>
            <a:r>
              <a:rPr lang="en-US" altLang="zh-CN" smtClean="0">
                <a:ea typeface="SimSun" pitchFamily="2" charset="-122"/>
              </a:rPr>
              <a:t> </a:t>
            </a:r>
          </a:p>
        </p:txBody>
      </p:sp>
      <p:sp>
        <p:nvSpPr>
          <p:cNvPr id="9219" name="Rectangle 3"/>
          <p:cNvSpPr>
            <a:spLocks noGrp="1" noChangeArrowheads="1"/>
          </p:cNvSpPr>
          <p:nvPr>
            <p:ph type="body" idx="4294967295"/>
          </p:nvPr>
        </p:nvSpPr>
        <p:spPr/>
        <p:txBody>
          <a:bodyPr/>
          <a:lstStyle/>
          <a:p>
            <a:pPr eaLnBrk="1" hangingPunct="1"/>
            <a:r>
              <a:rPr lang="en-US" altLang="zh-CN" smtClean="0">
                <a:latin typeface="Arial" charset="0"/>
                <a:ea typeface="SimSun" pitchFamily="2" charset="-122"/>
                <a:sym typeface="Arial" charset="0"/>
              </a:rPr>
              <a:t>The </a:t>
            </a:r>
            <a:r>
              <a:rPr lang="en-US" altLang="zh-CN" i="1" smtClean="0">
                <a:latin typeface="Arial" charset="0"/>
                <a:ea typeface="SimSun" pitchFamily="2" charset="-122"/>
                <a:sym typeface="Arial" charset="0"/>
              </a:rPr>
              <a:t>external environment is </a:t>
            </a:r>
            <a:r>
              <a:rPr lang="en-US" altLang="zh-CN" smtClean="0">
                <a:latin typeface="Arial" charset="0"/>
                <a:ea typeface="SimSun" pitchFamily="2" charset="-122"/>
                <a:sym typeface="Arial" charset="0"/>
              </a:rPr>
              <a:t>everything outside an organization that might affect it. </a:t>
            </a:r>
          </a:p>
          <a:p>
            <a:pPr eaLnBrk="1" hangingPunct="1"/>
            <a:r>
              <a:rPr lang="en-US" altLang="zh-CN" smtClean="0">
                <a:latin typeface="Arial" charset="0"/>
                <a:ea typeface="SimSun" pitchFamily="2" charset="-122"/>
                <a:sym typeface="Arial" charset="0"/>
              </a:rPr>
              <a:t>The </a:t>
            </a:r>
            <a:r>
              <a:rPr lang="en-US" altLang="zh-CN" i="1" smtClean="0">
                <a:latin typeface="Arial" charset="0"/>
                <a:ea typeface="SimSun" pitchFamily="2" charset="-122"/>
                <a:sym typeface="Arial" charset="0"/>
              </a:rPr>
              <a:t>internal environment </a:t>
            </a:r>
            <a:r>
              <a:rPr lang="en-US" altLang="zh-CN" smtClean="0">
                <a:latin typeface="Arial" charset="0"/>
                <a:ea typeface="SimSun" pitchFamily="2" charset="-122"/>
                <a:sym typeface="Arial" charset="0"/>
              </a:rPr>
              <a:t>consists of conditions and forces within the organization.</a:t>
            </a:r>
          </a:p>
          <a:p>
            <a:pPr eaLnBrk="1" hangingPunct="1"/>
            <a:endParaRPr lang="en-US" altLang="zh-CN" smtClean="0">
              <a:ea typeface="SimSun" pitchFamily="2" charset="-122"/>
            </a:endParaRPr>
          </a:p>
        </p:txBody>
      </p:sp>
    </p:spTree>
    <p:extLst>
      <p:ext uri="{BB962C8B-B14F-4D97-AF65-F5344CB8AC3E}">
        <p14:creationId xmlns:p14="http://schemas.microsoft.com/office/powerpoint/2010/main" val="56674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pPr eaLnBrk="1" hangingPunct="1"/>
            <a:r>
              <a:rPr lang="en-US" altLang="zh-CN" b="1" smtClean="0">
                <a:latin typeface="Arial" charset="0"/>
                <a:ea typeface="SimSun" pitchFamily="2" charset="-122"/>
                <a:sym typeface="Arial" charset="0"/>
              </a:rPr>
              <a:t>The External Environment</a:t>
            </a:r>
            <a:r>
              <a:rPr lang="en-US" altLang="zh-CN" smtClean="0">
                <a:ea typeface="SimSun" pitchFamily="2" charset="-122"/>
              </a:rPr>
              <a:t> </a:t>
            </a:r>
          </a:p>
        </p:txBody>
      </p:sp>
      <p:sp>
        <p:nvSpPr>
          <p:cNvPr id="10243" name="Rectangle 3"/>
          <p:cNvSpPr>
            <a:spLocks noGrp="1" noChangeArrowheads="1"/>
          </p:cNvSpPr>
          <p:nvPr>
            <p:ph type="body" idx="4294967295"/>
          </p:nvPr>
        </p:nvSpPr>
        <p:spPr/>
        <p:txBody>
          <a:bodyPr/>
          <a:lstStyle/>
          <a:p>
            <a:pPr eaLnBrk="1" hangingPunct="1"/>
            <a:r>
              <a:rPr lang="en-US" altLang="zh-CN" smtClean="0">
                <a:latin typeface="Arial" charset="0"/>
                <a:ea typeface="SimSun" pitchFamily="2" charset="-122"/>
                <a:sym typeface="Arial" charset="0"/>
              </a:rPr>
              <a:t>The general environment is the nonspecific dimensions and forces in its surroundings that might affect its activities. </a:t>
            </a:r>
          </a:p>
          <a:p>
            <a:pPr eaLnBrk="1" hangingPunct="1"/>
            <a:r>
              <a:rPr lang="en-US" altLang="zh-CN" smtClean="0">
                <a:latin typeface="Arial" charset="0"/>
                <a:ea typeface="SimSun" pitchFamily="2" charset="-122"/>
                <a:sym typeface="Arial" charset="0"/>
              </a:rPr>
              <a:t>The task environment consists of specific organizations or groups that are likely to influence an organization.</a:t>
            </a:r>
          </a:p>
          <a:p>
            <a:pPr eaLnBrk="1" hangingPunct="1"/>
            <a:endParaRPr lang="en-US" altLang="zh-CN" smtClean="0">
              <a:latin typeface="Arial" charset="0"/>
              <a:ea typeface="SimSun" pitchFamily="2" charset="-122"/>
              <a:sym typeface="Arial" charset="0"/>
            </a:endParaRPr>
          </a:p>
        </p:txBody>
      </p:sp>
    </p:spTree>
    <p:extLst>
      <p:ext uri="{BB962C8B-B14F-4D97-AF65-F5344CB8AC3E}">
        <p14:creationId xmlns:p14="http://schemas.microsoft.com/office/powerpoint/2010/main" val="3948867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6600CC"/>
      </a:dk1>
      <a:lt1>
        <a:srgbClr val="FFFFCC"/>
      </a:lt1>
      <a:dk2>
        <a:srgbClr val="6600CC"/>
      </a:dk2>
      <a:lt2>
        <a:srgbClr val="808080"/>
      </a:lt2>
      <a:accent1>
        <a:srgbClr val="00CC99"/>
      </a:accent1>
      <a:accent2>
        <a:srgbClr val="3333CC"/>
      </a:accent2>
      <a:accent3>
        <a:srgbClr val="FFFFE2"/>
      </a:accent3>
      <a:accent4>
        <a:srgbClr val="5600AE"/>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2400" b="0" i="0" u="none" strike="noStrike" cap="none" normalizeH="0" baseline="0" smtClean="0">
            <a:ln>
              <a:noFill/>
            </a:ln>
            <a:solidFill>
              <a:srgbClr val="6600CC"/>
            </a:solidFill>
            <a:effectLst/>
            <a:latin typeface="Arial" pitchFamily="34" charset="0"/>
            <a:ea typeface="SimSun"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2400" b="0" i="0" u="none" strike="noStrike" cap="none" normalizeH="0" baseline="0" smtClean="0">
            <a:ln>
              <a:noFill/>
            </a:ln>
            <a:solidFill>
              <a:srgbClr val="6600CC"/>
            </a:solidFill>
            <a:effectLst/>
            <a:latin typeface="Arial" pitchFamily="34" charset="0"/>
            <a:ea typeface="SimSun" pitchFamily="2" charset="-122"/>
          </a:defRPr>
        </a:defPPr>
      </a:lst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1810</Words>
  <Application>Microsoft Office PowerPoint</Application>
  <PresentationFormat>On-screen Show (4:3)</PresentationFormat>
  <Paragraphs>147</Paragraphs>
  <Slides>47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Default Design</vt:lpstr>
      <vt:lpstr>Visio.Drawing.6</vt:lpstr>
      <vt:lpstr>ORGANIZATIONS  and  MANAGEMENT</vt:lpstr>
      <vt:lpstr>Objectives </vt:lpstr>
      <vt:lpstr>Definition of Organizations</vt:lpstr>
      <vt:lpstr>Organizations Role in Society </vt:lpstr>
      <vt:lpstr>PowerPoint Presentation</vt:lpstr>
      <vt:lpstr>Organizations and People </vt:lpstr>
      <vt:lpstr>Organizations Require Management </vt:lpstr>
      <vt:lpstr>The Nature of the Organizational Environment </vt:lpstr>
      <vt:lpstr>The External Environment </vt:lpstr>
      <vt:lpstr>General Environment (1) </vt:lpstr>
      <vt:lpstr>General Environment (2)</vt:lpstr>
      <vt:lpstr>Task Environment</vt:lpstr>
      <vt:lpstr>Task Environment Actors </vt:lpstr>
      <vt:lpstr>Task Environment Actors</vt:lpstr>
      <vt:lpstr>Types of Regulators</vt:lpstr>
      <vt:lpstr>Task Environment Actors</vt:lpstr>
      <vt:lpstr>The Internal Environment </vt:lpstr>
      <vt:lpstr>Board of Directors</vt:lpstr>
      <vt:lpstr>Employees</vt:lpstr>
      <vt:lpstr>Culture</vt:lpstr>
      <vt:lpstr>Engineering/Design Organization</vt:lpstr>
      <vt:lpstr>Traditional Organizational Structure</vt:lpstr>
      <vt:lpstr>Project Organizational Structure</vt:lpstr>
      <vt:lpstr>Functional Organizations</vt:lpstr>
      <vt:lpstr>The Nature of Management</vt:lpstr>
      <vt:lpstr>Management Activities</vt:lpstr>
      <vt:lpstr>Organizations Resources</vt:lpstr>
      <vt:lpstr>Efficient and Effective</vt:lpstr>
      <vt:lpstr>The Management  Process (1)</vt:lpstr>
      <vt:lpstr>The Management  Process (2)</vt:lpstr>
      <vt:lpstr>Kinds of Managers - Levels</vt:lpstr>
      <vt:lpstr>Kinds of Managers –  Areas (1)</vt:lpstr>
      <vt:lpstr>Kinds of Managers –  Areas (2)</vt:lpstr>
      <vt:lpstr>Managerial Roles</vt:lpstr>
      <vt:lpstr>Managerial Skills (1)</vt:lpstr>
      <vt:lpstr>Managerial Skills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Organizations are examined through the following windows: </vt:lpstr>
      <vt:lpstr>PowerPoint Presentation</vt:lpstr>
      <vt:lpstr>Characteristics of Organizational Systems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cp:revision>
  <dcterms:created xsi:type="dcterms:W3CDTF">2016-11-30T03:40:20Z</dcterms:created>
  <dcterms:modified xsi:type="dcterms:W3CDTF">2016-11-30T03:55:22Z</dcterms:modified>
</cp:coreProperties>
</file>